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Confirm the quorum is present before starting (next slide). Read the ground rules verbatim. Emphasize no-fault — participants must feel safe saying 'the Plan doesn't cover this.' Open incident_response_plan.md and tabletop_exercise_2026-05.md Part 3 now to capture findings as you go.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Remind the group this deck + the completed Part 3 record together are the audit evidence. The exercise is not 'done' until Part 3 is signed and §12 is updated.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Quorum is mandatory per §12. The workforce-member seat is required, not optional — they surface gaps the Officer and Managing Member will not see. Note who attended in Part 3 'Attendees'.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is the §12 reference scenario. Present the facts plainly; do not interpret for the group. Let them drive. Do not pre-reveal the injects.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Expected: detection source is the athena integration audit log review. Likely FINDING — after-hours monitoring of dev@kinometric.com is probably undefined; the 5.5h gap is real. Capture it. Inject 1a should push the group toward 'unauthorized' and raise suspected severity.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Expected reasoning: athena credential exposure suspected -&gt; S2; classification within 4h of acknowledgment per §6. Inject 2a flips 'suspected' toward 'confirmed' and pushes S2 -&gt; S1 (credentials confirmed compromised). Capture whatever the group decides AND their reasoning in Part 3 'Decisions reached'.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FINDING likely on the very first bullet — if anyone cannot name the Developer Portal owner, capture it. Inject 3a is designed to expose a single-point-of-failure on portal access / MFA recovery — almost certainly a finding with a corrective action (documented backup admin / recovery codes).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Expected: 50 confirmed PHI reads, valid credential, unknown IP -&gt; 'more than low' -&gt; Confirmed Breach. Formal notifier to patients = the practice (Covered Entity); Kinometric drafts/supports per §9 + BAA. Inject 4a ties this exercise to the open BAA gap in hipaa_risk_assessment.md §4 — a high-severity finding. Capture it explicitly.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contact-field sweep will produce concrete findings — IR Plan §2 has known placeholders. Retention is 6 years per §164.316. These are easy wins; assign owners and target dates on the spot.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Go around the room — ask each attendee 'anything we missed?' before closing. Read the findings table back verbatim from Part 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28016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377440"/>
            <a:ext cx="1033272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sz="3200" b="1">
                <a:solidFill>
                  <a:srgbClr val="1F497D"/>
                </a:solidFill>
              </a:rPr>
              <a:t>HIPAA Incident Response — Tabletop Exercise</a:t>
            </a:r>
          </a:p>
          <a:p>
            <a:pPr algn="ctr">
              <a:spcAft>
                <a:spcPts val="1000"/>
              </a:spcAft>
            </a:pPr>
            <a:r>
              <a:rPr sz="1800">
                <a:solidFill>
                  <a:srgbClr val="222222"/>
                </a:solidFill>
              </a:rPr>
              <a:t>Kinometric LLC · Facilitator &amp; Participant Discussion Pack</a:t>
            </a:r>
          </a:p>
          <a:p>
            <a:pPr algn="ctr">
              <a:spcAft>
                <a:spcPts val="1000"/>
              </a:spcAft>
            </a:pPr>
            <a:r>
              <a:rPr sz="1400">
                <a:solidFill>
                  <a:srgbClr val="606060"/>
                </a:solidFill>
              </a:rPr>
              <a:t>Production-gating exercise — IR Plan §12 / 45 CFR §164.308(a)(8)</a:t>
            </a:r>
          </a:p>
          <a:p>
            <a:pPr algn="ctr">
              <a:spcAft>
                <a:spcPts val="1000"/>
              </a:spcAft>
            </a:pPr>
            <a:r>
              <a:rPr sz="1400">
                <a:solidFill>
                  <a:srgbClr val="606060"/>
                </a:solidFill>
              </a:rPr>
              <a:t>Date conducted: ______________     Facilitator: ______________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74320"/>
          <a:lstStyle/>
          <a:p>
            <a:pPr algn="ctr"/>
            <a:r>
              <a:rPr sz="2400" b="1">
                <a:solidFill>
                  <a:srgbClr val="FFFFFF"/>
                </a:solidFill>
              </a:rPr>
              <a:t>Wrap-Up — Capturing Findings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822960"/>
            <a:ext cx="114300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606060"/>
                </a:solidFill>
              </a:rPr>
              <a:t>~2 min — do not adjourn until this is done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34440"/>
            <a:ext cx="11338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Facilitator </a:t>
            </a:r>
            <a:r>
              <a:rPr b="1" sz="1400">
                <a:solidFill>
                  <a:srgbClr val="222222"/>
                </a:solidFill>
              </a:rPr>
              <a:t>reads back the full findings list</a:t>
            </a:r>
            <a:r>
              <a:rPr sz="1400">
                <a:solidFill>
                  <a:srgbClr val="222222"/>
                </a:solidFill>
              </a:rPr>
              <a:t> so the group agrees it is complete and accurate.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655064"/>
            <a:ext cx="11338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b="1" sz="1400">
                <a:solidFill>
                  <a:srgbClr val="222222"/>
                </a:solidFill>
              </a:rPr>
              <a:t>Every finding needs an owner and a target date</a:t>
            </a:r>
            <a:r>
              <a:rPr sz="1400">
                <a:solidFill>
                  <a:srgbClr val="222222"/>
                </a:solidFill>
              </a:rPr>
              <a:t> — no finding leaves the room unassigned.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075688"/>
            <a:ext cx="11338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Confirm decisions captured: classification, severity, breach determination, formal notifier.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496312"/>
            <a:ext cx="11338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Note any </a:t>
            </a:r>
            <a:r>
              <a:rPr b="1" sz="1400">
                <a:solidFill>
                  <a:srgbClr val="222222"/>
                </a:solidFill>
              </a:rPr>
              <a:t>parking-lot</a:t>
            </a:r>
            <a:r>
              <a:rPr sz="1400">
                <a:solidFill>
                  <a:srgbClr val="222222"/>
                </a:solidFill>
              </a:rPr>
              <a:t> items deferred out of scope.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606060"/>
                </a:solidFill>
              </a:rPr>
              <a:t>Kinometric LLC — IR Tabletop Exercise — CONFIDENTIAL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0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606060"/>
                </a:solidFill>
              </a:rPr>
              <a:t>10 / 11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74320"/>
          <a:lstStyle/>
          <a:p>
            <a:pPr algn="ctr"/>
            <a:r>
              <a:rPr sz="2400" b="1">
                <a:solidFill>
                  <a:srgbClr val="FFFFFF"/>
                </a:solidFill>
              </a:rPr>
              <a:t>After the Exercise — Closing the Production Gate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822960"/>
            <a:ext cx="114300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606060"/>
                </a:solidFill>
              </a:rPr>
              <a:t>What must happen for §12 to be satisfied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34440"/>
            <a:ext cx="11338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Complete and </a:t>
            </a:r>
            <a:r>
              <a:rPr b="1" sz="1400">
                <a:solidFill>
                  <a:srgbClr val="222222"/>
                </a:solidFill>
              </a:rPr>
              <a:t>sign Part 3</a:t>
            </a:r>
            <a:r>
              <a:rPr sz="1400">
                <a:solidFill>
                  <a:srgbClr val="222222"/>
                </a:solidFill>
              </a:rPr>
              <a:t> of </a:t>
            </a:r>
            <a:r>
              <a:rPr sz="1400">
                <a:solidFill>
                  <a:srgbClr val="222222"/>
                </a:solidFill>
                <a:latin typeface="Consolas"/>
              </a:rPr>
              <a:t>tabletop_exercise_2026-05.md</a:t>
            </a:r>
            <a:r>
              <a:rPr sz="1400">
                <a:solidFill>
                  <a:srgbClr val="222222"/>
                </a:solidFill>
              </a:rPr>
              <a:t> (Security Officer + Managing Member).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655064"/>
            <a:ext cx="11338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Update </a:t>
            </a:r>
            <a:r>
              <a:rPr sz="1400">
                <a:solidFill>
                  <a:srgbClr val="222222"/>
                </a:solidFill>
                <a:latin typeface="Consolas"/>
              </a:rPr>
              <a:t>incident_response_plan.md</a:t>
            </a:r>
            <a:r>
              <a:rPr sz="1400">
                <a:solidFill>
                  <a:srgbClr val="222222"/>
                </a:solidFill>
              </a:rPr>
              <a:t> </a:t>
            </a:r>
            <a:r>
              <a:rPr b="1" sz="1400">
                <a:solidFill>
                  <a:srgbClr val="222222"/>
                </a:solidFill>
              </a:rPr>
              <a:t>§12</a:t>
            </a:r>
            <a:r>
              <a:rPr sz="1400">
                <a:solidFill>
                  <a:srgbClr val="222222"/>
                </a:solidFill>
              </a:rPr>
              <a:t> to record the date this exercise was conducted.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075688"/>
            <a:ext cx="11338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Apply any </a:t>
            </a:r>
            <a:r>
              <a:rPr b="1" sz="1400">
                <a:solidFill>
                  <a:srgbClr val="222222"/>
                </a:solidFill>
              </a:rPr>
              <a:t>Plan changes</a:t>
            </a:r>
            <a:r>
              <a:rPr sz="1400">
                <a:solidFill>
                  <a:srgbClr val="222222"/>
                </a:solidFill>
              </a:rPr>
              <a:t> the findings triggered (§13 requires post-tabletop review).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496312"/>
            <a:ext cx="11338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File the completed record for </a:t>
            </a:r>
            <a:r>
              <a:rPr b="1" sz="1400">
                <a:solidFill>
                  <a:srgbClr val="222222"/>
                </a:solidFill>
              </a:rPr>
              <a:t>6-year retention</a:t>
            </a:r>
            <a:r>
              <a:rPr sz="1400">
                <a:solidFill>
                  <a:srgbClr val="222222"/>
                </a:solidFill>
              </a:rPr>
              <a:t> per §164.316.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916936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b="1" sz="1400">
                <a:solidFill>
                  <a:srgbClr val="222222"/>
                </a:solidFill>
              </a:rPr>
              <a:t>Only then</a:t>
            </a:r>
            <a:r>
              <a:rPr sz="1400">
                <a:solidFill>
                  <a:srgbClr val="222222"/>
                </a:solidFill>
              </a:rPr>
              <a:t> is the §12 tabletop production-gating item satisfied — athena go-live can proceed (alongside the other open gates: BAAs, workforce training, 2FA enforcement).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606060"/>
                </a:solidFill>
              </a:rPr>
              <a:t>Kinometric LLC — IR Tabletop Exercise — CONFIDENTIAL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0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606060"/>
                </a:solidFill>
              </a:rPr>
              <a:t>11 / 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74320"/>
          <a:lstStyle/>
          <a:p>
            <a:pPr algn="ctr"/>
            <a:r>
              <a:rPr sz="2400" b="1">
                <a:solidFill>
                  <a:srgbClr val="FFFFFF"/>
                </a:solidFill>
              </a:rPr>
              <a:t>Why We Are Here &amp; Ground Rules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822960"/>
            <a:ext cx="114300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606060"/>
                </a:solidFill>
              </a:rPr>
              <a:t>Read aloud before starting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34440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This exercise </a:t>
            </a:r>
            <a:r>
              <a:rPr b="1" sz="1400">
                <a:solidFill>
                  <a:srgbClr val="222222"/>
                </a:solidFill>
              </a:rPr>
              <a:t>tests</a:t>
            </a:r>
            <a:r>
              <a:rPr sz="1400">
                <a:solidFill>
                  <a:srgbClr val="222222"/>
                </a:solidFill>
              </a:rPr>
              <a:t> the Incident Response Plan — IR Plan §12 requires it </a:t>
            </a:r>
            <a:r>
              <a:rPr b="1" sz="1400">
                <a:solidFill>
                  <a:srgbClr val="222222"/>
                </a:solidFill>
              </a:rPr>
              <a:t>before production athena go-live</a:t>
            </a:r>
            <a:r>
              <a:rPr sz="1400">
                <a:solidFill>
                  <a:srgbClr val="222222"/>
                </a:solidFill>
              </a:rPr>
              <a:t> with the first practice.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965960"/>
            <a:ext cx="11338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Format: ~60-minute talk-through. </a:t>
            </a:r>
            <a:r>
              <a:rPr b="1" sz="1400">
                <a:solidFill>
                  <a:srgbClr val="222222"/>
                </a:solidFill>
              </a:rPr>
              <a:t>No production system is touched</a:t>
            </a:r>
            <a:r>
              <a:rPr sz="1400">
                <a:solidFill>
                  <a:srgbClr val="222222"/>
                </a:solidFill>
              </a:rPr>
              <a:t> — this is discussion-based.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386584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b="1" sz="1400">
                <a:solidFill>
                  <a:srgbClr val="222222"/>
                </a:solidFill>
              </a:rPr>
              <a:t>No-fault.</a:t>
            </a:r>
            <a:r>
              <a:rPr sz="1400">
                <a:solidFill>
                  <a:srgbClr val="222222"/>
                </a:solidFill>
              </a:rPr>
              <a:t> "I don't know where that is in the Plan" is a *finding*, not a failure — that is exactly what we are here to surface.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118104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Answer from the </a:t>
            </a:r>
            <a:r>
              <a:rPr b="1" sz="1400">
                <a:solidFill>
                  <a:srgbClr val="222222"/>
                </a:solidFill>
              </a:rPr>
              <a:t>Plan as written</a:t>
            </a:r>
            <a:r>
              <a:rPr sz="1400">
                <a:solidFill>
                  <a:srgbClr val="222222"/>
                </a:solidFill>
              </a:rPr>
              <a:t>, not from what we intend to do. If the Plan is silent or ambiguous, say so — it becomes a corrective action.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3849624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Every gap, ambiguity, and missing contact is captured live in the </a:t>
            </a:r>
            <a:r>
              <a:rPr b="1" sz="1400">
                <a:solidFill>
                  <a:srgbClr val="222222"/>
                </a:solidFill>
              </a:rPr>
              <a:t>exercise record (Part 3 of the companion doc)</a:t>
            </a:r>
            <a:r>
              <a:rPr sz="1400">
                <a:solidFill>
                  <a:srgbClr val="222222"/>
                </a:solidFill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4581144"/>
            <a:ext cx="11338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Facilitator keeps time; deep tangents go to the </a:t>
            </a:r>
            <a:r>
              <a:rPr b="1" sz="1400">
                <a:solidFill>
                  <a:srgbClr val="222222"/>
                </a:solidFill>
              </a:rPr>
              <a:t>parking lot</a:t>
            </a:r>
            <a:r>
              <a:rPr sz="1400">
                <a:solidFill>
                  <a:srgbClr val="222222"/>
                </a:solidFill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432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606060"/>
                </a:solidFill>
              </a:rPr>
              <a:t>Kinometric LLC — IR Tabletop Exercise — CONFIDENTIAL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0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606060"/>
                </a:solidFill>
              </a:rPr>
              <a:t>2 / 11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74320"/>
          <a:lstStyle/>
          <a:p>
            <a:pPr algn="ctr"/>
            <a:r>
              <a:rPr sz="2400" b="1">
                <a:solidFill>
                  <a:srgbClr val="FFFFFF"/>
                </a:solidFill>
              </a:rPr>
              <a:t>Who Is in the Room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822960"/>
            <a:ext cx="114300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606060"/>
                </a:solidFill>
              </a:rPr>
              <a:t>IR Plan §12 quorum — Security Officer + Managing Member + ≥1 PHI-access workforce member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" y="1234440"/>
          <a:ext cx="11430000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3810000"/>
                <a:gridCol w="3810000"/>
              </a:tblGrid>
              <a:tr h="411480">
                <a:tc>
                  <a:txBody>
                    <a:bodyPr/>
                    <a:lstStyle/>
                    <a:p>
                      <a:r>
                        <a:rPr sz="1100" b="1">
                          <a:solidFill>
                            <a:srgbClr val="FFFFFF"/>
                          </a:solidFill>
                        </a:rPr>
                        <a:t>Role</a:t>
                      </a:r>
                    </a:p>
                  </a:txBody>
                  <a:tcP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 b="1">
                          <a:solidFill>
                            <a:srgbClr val="FFFFFF"/>
                          </a:solidFill>
                        </a:rPr>
                        <a:t>Name</a:t>
                      </a:r>
                    </a:p>
                  </a:txBody>
                  <a:tcP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 b="1">
                          <a:solidFill>
                            <a:srgbClr val="FFFFFF"/>
                          </a:solidFill>
                        </a:rPr>
                        <a:t>Responsibility during this exercise</a:t>
                      </a:r>
                    </a:p>
                  </a:txBody>
                  <a:tcPr>
                    <a:solidFill>
                      <a:srgbClr val="1F497D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22222"/>
                          </a:solidFill>
                        </a:rPr>
                        <a:t>Security &amp; Privacy Officer (facilitator)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22222"/>
                          </a:solidFill>
                        </a:rPr>
                        <a:t>Anant Johnson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22222"/>
                          </a:solidFill>
                        </a:rPr>
                        <a:t>Owns classification &amp; containment decisions</a:t>
                      </a: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22222"/>
                          </a:solidFill>
                        </a:rPr>
                        <a:t>Managing Member / Exec Sponsor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22222"/>
                          </a:solidFill>
                        </a:rPr>
                        <a:t>Steve Johnson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22222"/>
                          </a:solidFill>
                        </a:rPr>
                        <a:t>Approves notifications; executive view</a:t>
                      </a: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22222"/>
                          </a:solidFill>
                        </a:rPr>
                        <a:t>Workforce member w/ PHI 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22222"/>
                          </a:solidFill>
                        </a:rPr>
                        <a:t>______________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22222"/>
                          </a:solidFill>
                        </a:rPr>
                        <a:t>Front-line operational perspective</a:t>
                      </a: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22222"/>
                          </a:solidFill>
                        </a:rPr>
                        <a:t>Technical Lead (optional)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22222"/>
                          </a:solidFill>
                        </a:rPr>
                        <a:t>Charlie Rogers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222222"/>
                          </a:solidFill>
                        </a:rPr>
                        <a:t>Technical containment / rotation steps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3474720"/>
            <a:ext cx="113385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>
                <a:solidFill>
                  <a:srgbClr val="222222"/>
                </a:solidFill>
              </a:rPr>
              <a:t>If the required quorum is not present, </a:t>
            </a:r>
            <a:r>
              <a:rPr b="1" sz="1400">
                <a:solidFill>
                  <a:srgbClr val="222222"/>
                </a:solidFill>
              </a:rPr>
              <a:t>reschedule</a:t>
            </a:r>
            <a:r>
              <a:rPr sz="1400">
                <a:solidFill>
                  <a:srgbClr val="222222"/>
                </a:solidFill>
              </a:rPr>
              <a:t> — the exercise record is not valid without it.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606060"/>
                </a:solidFill>
              </a:rPr>
              <a:t>Kinometric LLC — IR Tabletop Exercise — CONFIDENTIAL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606060"/>
                </a:solidFill>
              </a:rPr>
              <a:t>3 / 11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74320"/>
          <a:lstStyle/>
          <a:p>
            <a:pPr algn="ctr"/>
            <a:r>
              <a:rPr sz="2400" b="1">
                <a:solidFill>
                  <a:srgbClr val="FFFFFF"/>
                </a:solidFill>
              </a:rPr>
              <a:t>The Scenario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822960"/>
            <a:ext cx="114300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606060"/>
                </a:solidFill>
              </a:rPr>
              <a:t>Facilitator presents this, then works the five segments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34440"/>
            <a:ext cx="113385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>
                <a:solidFill>
                  <a:srgbClr val="222222"/>
                </a:solidFill>
              </a:rPr>
              <a:t>It is </a:t>
            </a:r>
            <a:r>
              <a:rPr b="1" sz="1400">
                <a:solidFill>
                  <a:srgbClr val="222222"/>
                </a:solidFill>
              </a:rPr>
              <a:t>08:15 on a Tuesday.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655064"/>
            <a:ext cx="11338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The overnight athena audit log shows </a:t>
            </a:r>
            <a:r>
              <a:rPr b="1" sz="1400">
                <a:solidFill>
                  <a:srgbClr val="222222"/>
                </a:solidFill>
              </a:rPr>
              <a:t>50 GET /patients/{id} lookups between 02:00 and 02:40</a:t>
            </a:r>
            <a:r>
              <a:rPr sz="1400">
                <a:solidFill>
                  <a:srgbClr val="222222"/>
                </a:solidFill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075688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All 50 came from a </a:t>
            </a:r>
            <a:r>
              <a:rPr b="1" sz="1400">
                <a:solidFill>
                  <a:srgbClr val="222222"/>
                </a:solidFill>
              </a:rPr>
              <a:t>single IP address</a:t>
            </a:r>
            <a:r>
              <a:rPr sz="1400">
                <a:solidFill>
                  <a:srgbClr val="222222"/>
                </a:solidFill>
              </a:rPr>
              <a:t> that matches </a:t>
            </a:r>
            <a:r>
              <a:rPr b="1" sz="1400">
                <a:solidFill>
                  <a:srgbClr val="222222"/>
                </a:solidFill>
              </a:rPr>
              <a:t>no</a:t>
            </a:r>
            <a:r>
              <a:rPr sz="1400">
                <a:solidFill>
                  <a:srgbClr val="222222"/>
                </a:solidFill>
              </a:rPr>
              <a:t> production Linode host and </a:t>
            </a:r>
            <a:r>
              <a:rPr b="1" sz="1400">
                <a:solidFill>
                  <a:srgbClr val="222222"/>
                </a:solidFill>
              </a:rPr>
              <a:t>no</a:t>
            </a:r>
            <a:r>
              <a:rPr sz="1400">
                <a:solidFill>
                  <a:srgbClr val="222222"/>
                </a:solidFill>
              </a:rPr>
              <a:t> known Kinometric admin IP.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807208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An automated security alert about the pattern hit the Operations channel (</a:t>
            </a:r>
            <a:r>
              <a:rPr sz="1400">
                <a:solidFill>
                  <a:srgbClr val="222222"/>
                </a:solidFill>
                <a:latin typeface="Consolas"/>
              </a:rPr>
              <a:t>dev@kinometric.com</a:t>
            </a:r>
            <a:r>
              <a:rPr sz="1400">
                <a:solidFill>
                  <a:srgbClr val="222222"/>
                </a:solidFill>
              </a:rPr>
              <a:t>) at </a:t>
            </a:r>
            <a:r>
              <a:rPr b="1" sz="1400">
                <a:solidFill>
                  <a:srgbClr val="222222"/>
                </a:solidFill>
              </a:rPr>
              <a:t>02:41</a:t>
            </a:r>
            <a:r>
              <a:rPr sz="1400">
                <a:solidFill>
                  <a:srgbClr val="222222"/>
                </a:solidFill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3538728"/>
            <a:ext cx="11338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b="1" sz="1400">
                <a:solidFill>
                  <a:srgbClr val="222222"/>
                </a:solidFill>
              </a:rPr>
              <a:t>Nobody saw the alert until the Security Officer opened email at 08:15</a:t>
            </a:r>
            <a:r>
              <a:rPr sz="1400">
                <a:solidFill>
                  <a:srgbClr val="222222"/>
                </a:solidFill>
              </a:rPr>
              <a:t> — a ~5.5-hour gap.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959352"/>
            <a:ext cx="113385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>
                <a:solidFill>
                  <a:srgbClr val="222222"/>
                </a:solidFill>
              </a:rPr>
              <a:t>Work the Plan from here. We will escalate the scenario with injects as we go.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432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606060"/>
                </a:solidFill>
              </a:rPr>
              <a:t>Kinometric LLC — IR Tabletop Exercise — CONFIDENTIAL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0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606060"/>
                </a:solidFill>
              </a:rPr>
              <a:t>4 / 11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74320"/>
          <a:lstStyle/>
          <a:p>
            <a:pPr algn="ctr"/>
            <a:r>
              <a:rPr sz="2400" b="1">
                <a:solidFill>
                  <a:srgbClr val="FFFFFF"/>
                </a:solidFill>
              </a:rPr>
              <a:t>Segment 1 — Detection &amp; Reporting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822960"/>
            <a:ext cx="114300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606060"/>
                </a:solidFill>
              </a:rPr>
              <a:t>IR Plan §4 (Detection Sources) · §5 (Reporting) — ~8 min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34440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Which </a:t>
            </a:r>
            <a:r>
              <a:rPr b="1" sz="1400">
                <a:solidFill>
                  <a:srgbClr val="222222"/>
                </a:solidFill>
              </a:rPr>
              <a:t>detection source</a:t>
            </a:r>
            <a:r>
              <a:rPr sz="1400">
                <a:solidFill>
                  <a:srgbClr val="222222"/>
                </a:solidFill>
              </a:rPr>
              <a:t> caught this? Is it a source we </a:t>
            </a:r>
            <a:r>
              <a:rPr b="1" sz="1400">
                <a:solidFill>
                  <a:srgbClr val="222222"/>
                </a:solidFill>
              </a:rPr>
              <a:t>actually have configured and monitored today</a:t>
            </a:r>
            <a:r>
              <a:rPr sz="1400">
                <a:solidFill>
                  <a:srgbClr val="222222"/>
                </a:solidFill>
              </a:rPr>
              <a:t> — or aspirational?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965960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The alert sat unread ~5.5 hours. Does the Plan set an expectation for </a:t>
            </a:r>
            <a:r>
              <a:rPr b="1" sz="1400">
                <a:solidFill>
                  <a:srgbClr val="222222"/>
                </a:solidFill>
              </a:rPr>
              <a:t>how fast the Operations channel is monitored</a:t>
            </a:r>
            <a:r>
              <a:rPr sz="1400">
                <a:solidFill>
                  <a:srgbClr val="222222"/>
                </a:solidFill>
              </a:rPr>
              <a:t>? Is </a:t>
            </a:r>
            <a:r>
              <a:rPr sz="1400">
                <a:solidFill>
                  <a:srgbClr val="222222"/>
                </a:solidFill>
                <a:latin typeface="Consolas"/>
              </a:rPr>
              <a:t>dev@kinometric.com</a:t>
            </a:r>
            <a:r>
              <a:rPr sz="1400">
                <a:solidFill>
                  <a:srgbClr val="222222"/>
                </a:solidFill>
              </a:rPr>
              <a:t> watched after hours?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697480"/>
            <a:ext cx="11338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Who formally </a:t>
            </a:r>
            <a:r>
              <a:rPr b="1" sz="1400">
                <a:solidFill>
                  <a:srgbClr val="222222"/>
                </a:solidFill>
              </a:rPr>
              <a:t>reports</a:t>
            </a:r>
            <a:r>
              <a:rPr sz="1400">
                <a:solidFill>
                  <a:srgbClr val="222222"/>
                </a:solidFill>
              </a:rPr>
              <a:t> this incident, to whom, and with what </a:t>
            </a:r>
            <a:r>
              <a:rPr b="1" sz="1400">
                <a:solidFill>
                  <a:srgbClr val="222222"/>
                </a:solidFill>
              </a:rPr>
              <a:t>acknowledgment</a:t>
            </a:r>
            <a:r>
              <a:rPr sz="1400">
                <a:solidFill>
                  <a:srgbClr val="222222"/>
                </a:solidFill>
              </a:rPr>
              <a:t> step? Walk §5.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3118104"/>
            <a:ext cx="11430000" cy="1106424"/>
          </a:xfrm>
          <a:prstGeom prst="roundRect">
            <a:avLst/>
          </a:prstGeom>
          <a:solidFill>
            <a:srgbClr val="FCF0D8"/>
          </a:solidFill>
          <a:ln w="15875">
            <a:solidFill>
              <a:srgbClr val="B06A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 tIns="91440"/>
          <a:lstStyle/>
          <a:p>
            <a:pPr algn="ctr"/>
            <a:r>
              <a:rPr sz="1400" b="1">
                <a:solidFill>
                  <a:srgbClr val="B06A00"/>
                </a:solidFill>
              </a:rPr>
              <a:t>INJECT 1a — </a:t>
            </a:r>
            <a:r>
              <a:rPr sz="1300">
                <a:solidFill>
                  <a:srgbClr val="7A4900"/>
                </a:solidFill>
              </a:rPr>
              <a:t>The IP geolocates to a country where Kinometric has no workforce and no subprocessor. Does that change anyone's assessment?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606060"/>
                </a:solidFill>
              </a:rPr>
              <a:t>Kinometric LLC — IR Tabletop Exercise — CONFIDENTIAL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0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606060"/>
                </a:solidFill>
              </a:rPr>
              <a:t>5 / 11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74320"/>
          <a:lstStyle/>
          <a:p>
            <a:pPr algn="ctr"/>
            <a:r>
              <a:rPr sz="2400" b="1">
                <a:solidFill>
                  <a:srgbClr val="FFFFFF"/>
                </a:solidFill>
              </a:rPr>
              <a:t>Segment 2 — Triage &amp; Classification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822960"/>
            <a:ext cx="114300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606060"/>
                </a:solidFill>
              </a:rPr>
              <a:t>IR Plan §6 (Triage and Classification) — ~12 min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34440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Walk the §6 flowchart aloud: is this a security event? Is unauthorized PHI access </a:t>
            </a:r>
            <a:r>
              <a:rPr b="1" sz="1400">
                <a:solidFill>
                  <a:srgbClr val="222222"/>
                </a:solidFill>
              </a:rPr>
              <a:t>suspected</a:t>
            </a:r>
            <a:r>
              <a:rPr sz="1400">
                <a:solidFill>
                  <a:srgbClr val="222222"/>
                </a:solidFill>
              </a:rPr>
              <a:t> or </a:t>
            </a:r>
            <a:r>
              <a:rPr b="1" sz="1400">
                <a:solidFill>
                  <a:srgbClr val="222222"/>
                </a:solidFill>
              </a:rPr>
              <a:t>confirmed</a:t>
            </a:r>
            <a:r>
              <a:rPr sz="1400">
                <a:solidFill>
                  <a:srgbClr val="222222"/>
                </a:solidFill>
              </a:rPr>
              <a:t> right now?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965960"/>
            <a:ext cx="11338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What </a:t>
            </a:r>
            <a:r>
              <a:rPr b="1" sz="1400">
                <a:solidFill>
                  <a:srgbClr val="222222"/>
                </a:solidFill>
              </a:rPr>
              <a:t>severity</a:t>
            </a:r>
            <a:r>
              <a:rPr sz="1400">
                <a:solidFill>
                  <a:srgbClr val="222222"/>
                </a:solidFill>
              </a:rPr>
              <a:t> — S1 / S2 / S3? Justify against the §6 severity table.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386584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State the </a:t>
            </a:r>
            <a:r>
              <a:rPr b="1" sz="1400">
                <a:solidFill>
                  <a:srgbClr val="222222"/>
                </a:solidFill>
              </a:rPr>
              <a:t>classification deadline</a:t>
            </a:r>
            <a:r>
              <a:rPr sz="1400">
                <a:solidFill>
                  <a:srgbClr val="222222"/>
                </a:solidFill>
              </a:rPr>
              <a:t> and the </a:t>
            </a:r>
            <a:r>
              <a:rPr b="1" sz="1400">
                <a:solidFill>
                  <a:srgbClr val="222222"/>
                </a:solidFill>
              </a:rPr>
              <a:t>containment deadline</a:t>
            </a:r>
            <a:r>
              <a:rPr sz="1400">
                <a:solidFill>
                  <a:srgbClr val="222222"/>
                </a:solidFill>
              </a:rPr>
              <a:t> for that severity — as actual clock times from 08:15.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118104"/>
            <a:ext cx="11338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Who </a:t>
            </a:r>
            <a:r>
              <a:rPr b="1" sz="1400">
                <a:solidFill>
                  <a:srgbClr val="222222"/>
                </a:solidFill>
              </a:rPr>
              <a:t>owns</a:t>
            </a:r>
            <a:r>
              <a:rPr sz="1400">
                <a:solidFill>
                  <a:srgbClr val="222222"/>
                </a:solidFill>
              </a:rPr>
              <a:t> the classification decision? Are they available right now in the scenario?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3538728"/>
            <a:ext cx="11430000" cy="1453896"/>
          </a:xfrm>
          <a:prstGeom prst="roundRect">
            <a:avLst/>
          </a:prstGeom>
          <a:solidFill>
            <a:srgbClr val="FCF0D8"/>
          </a:solidFill>
          <a:ln w="15875">
            <a:solidFill>
              <a:srgbClr val="B06A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 tIns="91440"/>
          <a:lstStyle/>
          <a:p>
            <a:pPr algn="ctr"/>
            <a:r>
              <a:rPr sz="1400" b="1">
                <a:solidFill>
                  <a:srgbClr val="B06A00"/>
                </a:solidFill>
              </a:rPr>
              <a:t>INJECT 2a — </a:t>
            </a:r>
            <a:r>
              <a:rPr sz="1300">
                <a:solidFill>
                  <a:srgbClr val="7A4900"/>
                </a:solidFill>
              </a:rPr>
              <a:t>The athena Developer Portal shows the 50 calls were authenticated with Kinometric's production client_secret — a valid credential, not a brute-force attempt. Re-run the classification.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606060"/>
                </a:solidFill>
              </a:rPr>
              <a:t>Kinometric LLC — IR Tabletop Exercise — CONFIDENTIAL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0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606060"/>
                </a:solidFill>
              </a:rPr>
              <a:t>6 / 11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74320"/>
          <a:lstStyle/>
          <a:p>
            <a:pPr algn="ctr"/>
            <a:r>
              <a:rPr sz="2400" b="1">
                <a:solidFill>
                  <a:srgbClr val="FFFFFF"/>
                </a:solidFill>
              </a:rPr>
              <a:t>Segment 3 — Containment, Eradication, Recovery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822960"/>
            <a:ext cx="114300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606060"/>
                </a:solidFill>
              </a:rPr>
              <a:t>IR Plan §7 — with Inject 2a in force (valid credential used) — ~15 min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34440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Which </a:t>
            </a:r>
            <a:r>
              <a:rPr b="1" sz="1400">
                <a:solidFill>
                  <a:srgbClr val="222222"/>
                </a:solidFill>
              </a:rPr>
              <a:t>§7 standard containment actions</a:t>
            </a:r>
            <a:r>
              <a:rPr sz="1400">
                <a:solidFill>
                  <a:srgbClr val="222222"/>
                </a:solidFill>
              </a:rPr>
              <a:t> apply? Walk the </a:t>
            </a:r>
            <a:r>
              <a:rPr b="1" sz="1400">
                <a:solidFill>
                  <a:srgbClr val="222222"/>
                </a:solidFill>
              </a:rPr>
              <a:t>athena API anomaly</a:t>
            </a:r>
            <a:r>
              <a:rPr sz="1400">
                <a:solidFill>
                  <a:srgbClr val="222222"/>
                </a:solidFill>
              </a:rPr>
              <a:t> and </a:t>
            </a:r>
            <a:r>
              <a:rPr b="1" sz="1400">
                <a:solidFill>
                  <a:srgbClr val="222222"/>
                </a:solidFill>
              </a:rPr>
              <a:t>suspected credential compromise</a:t>
            </a:r>
            <a:r>
              <a:rPr sz="1400">
                <a:solidFill>
                  <a:srgbClr val="222222"/>
                </a:solidFill>
              </a:rPr>
              <a:t> steps verbatim — who does each, and how?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965960"/>
            <a:ext cx="11338560" cy="9601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Rotate the athena </a:t>
            </a:r>
            <a:r>
              <a:rPr sz="1400">
                <a:solidFill>
                  <a:srgbClr val="222222"/>
                </a:solidFill>
                <a:latin typeface="Consolas"/>
              </a:rPr>
              <a:t>client_secret</a:t>
            </a:r>
            <a:r>
              <a:rPr sz="1400">
                <a:solidFill>
                  <a:srgbClr val="222222"/>
                </a:solidFill>
              </a:rPr>
              <a:t>: </a:t>
            </a:r>
            <a:r>
              <a:rPr b="1" sz="1400">
                <a:solidFill>
                  <a:srgbClr val="222222"/>
                </a:solidFill>
              </a:rPr>
              <a:t>who has Developer Portal access</a:t>
            </a:r>
            <a:r>
              <a:rPr sz="1400">
                <a:solidFill>
                  <a:srgbClr val="222222"/>
                </a:solidFill>
              </a:rPr>
              <a:t>? Where is the secret stored, and how is it updated? (encrypted at rest, </a:t>
            </a:r>
            <a:r>
              <a:rPr sz="1400">
                <a:solidFill>
                  <a:srgbClr val="222222"/>
                </a:solidFill>
                <a:latin typeface="Consolas"/>
              </a:rPr>
              <a:t>sodium_crypto_secretbox</a:t>
            </a:r>
            <a:r>
              <a:rPr sz="1400">
                <a:solidFill>
                  <a:srgbClr val="222222"/>
                </a:solidFill>
              </a:rPr>
              <a:t>, key </a:t>
            </a:r>
            <a:r>
              <a:rPr sz="1400">
                <a:solidFill>
                  <a:srgbClr val="222222"/>
                </a:solidFill>
                <a:latin typeface="Consolas"/>
              </a:rPr>
              <a:t>/etc/kinometric/athena_key</a:t>
            </a:r>
            <a:r>
              <a:rPr sz="1400">
                <a:solidFill>
                  <a:srgbClr val="222222"/>
                </a:solidFill>
              </a:rPr>
              <a:t>; clear </a:t>
            </a:r>
            <a:r>
              <a:rPr sz="1400">
                <a:solidFill>
                  <a:srgbClr val="222222"/>
                </a:solidFill>
                <a:latin typeface="Consolas"/>
              </a:rPr>
              <a:t>/tmp/athena_token_cache_*.json</a:t>
            </a:r>
            <a:r>
              <a:rPr sz="1400">
                <a:solidFill>
                  <a:srgbClr val="222222"/>
                </a:solidFill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008376"/>
            <a:ext cx="11338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b="1" sz="1400">
                <a:solidFill>
                  <a:srgbClr val="222222"/>
                </a:solidFill>
              </a:rPr>
              <a:t>How did the secret leak?</a:t>
            </a:r>
            <a:r>
              <a:rPr sz="1400">
                <a:solidFill>
                  <a:srgbClr val="222222"/>
                </a:solidFill>
              </a:rPr>
              <a:t> Name candidate root causes and how each is investigated (eradication).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429000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b="1" sz="1400">
                <a:solidFill>
                  <a:srgbClr val="222222"/>
                </a:solidFill>
              </a:rPr>
              <a:t>Recovery:</a:t>
            </a:r>
            <a:r>
              <a:rPr sz="1400">
                <a:solidFill>
                  <a:srgbClr val="222222"/>
                </a:solidFill>
              </a:rPr>
              <a:t> what is the smoke test before athena calls resume? What does "14 days heightened monitoring" concretely mean?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4160520"/>
            <a:ext cx="11430000" cy="1106424"/>
          </a:xfrm>
          <a:prstGeom prst="roundRect">
            <a:avLst/>
          </a:prstGeom>
          <a:solidFill>
            <a:srgbClr val="FCF0D8"/>
          </a:solidFill>
          <a:ln w="15875">
            <a:solidFill>
              <a:srgbClr val="B06A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 tIns="91440"/>
          <a:lstStyle/>
          <a:p>
            <a:pPr algn="ctr"/>
            <a:r>
              <a:rPr sz="1400" b="1">
                <a:solidFill>
                  <a:srgbClr val="B06A00"/>
                </a:solidFill>
              </a:rPr>
              <a:t>INJECT 3a — </a:t>
            </a:r>
            <a:r>
              <a:rPr sz="1300">
                <a:solidFill>
                  <a:srgbClr val="7A4900"/>
                </a:solidFill>
              </a:rPr>
              <a:t>The Developer Portal account owner's MFA device is unavailable this morning. How does the team rotate the secret anyway?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606060"/>
                </a:solidFill>
              </a:rPr>
              <a:t>Kinometric LLC — IR Tabletop Exercise — CONFIDENTIAL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0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606060"/>
                </a:solidFill>
              </a:rPr>
              <a:t>7 / 11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74320"/>
          <a:lstStyle/>
          <a:p>
            <a:pPr algn="ctr"/>
            <a:r>
              <a:rPr sz="2400" b="1">
                <a:solidFill>
                  <a:srgbClr val="FFFFFF"/>
                </a:solidFill>
              </a:rPr>
              <a:t>Segment 4 — Investigation &amp; Breach Determination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822960"/>
            <a:ext cx="114300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606060"/>
                </a:solidFill>
              </a:rPr>
              <a:t>IR Plan §6 risk assessment · §8 (Investigation) · §9 (Notification) — ~13 min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34440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50 records were read by an unauthorized party. Walk the §6 risk-assessment branch: probability PHI was compromised — </a:t>
            </a:r>
            <a:r>
              <a:rPr b="1" sz="1400">
                <a:solidFill>
                  <a:srgbClr val="222222"/>
                </a:solidFill>
              </a:rPr>
              <a:t>"low (documented)"</a:t>
            </a:r>
            <a:r>
              <a:rPr sz="1400">
                <a:solidFill>
                  <a:srgbClr val="222222"/>
                </a:solidFill>
              </a:rPr>
              <a:t> or </a:t>
            </a:r>
            <a:r>
              <a:rPr b="1" sz="1400">
                <a:solidFill>
                  <a:srgbClr val="222222"/>
                </a:solidFill>
              </a:rPr>
              <a:t>"more than low"</a:t>
            </a:r>
            <a:r>
              <a:rPr sz="1400">
                <a:solidFill>
                  <a:srgbClr val="222222"/>
                </a:solidFill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965960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Once it is a </a:t>
            </a:r>
            <a:r>
              <a:rPr b="1" sz="1400">
                <a:solidFill>
                  <a:srgbClr val="222222"/>
                </a:solidFill>
              </a:rPr>
              <a:t>breach</a:t>
            </a:r>
            <a:r>
              <a:rPr sz="1400">
                <a:solidFill>
                  <a:srgbClr val="222222"/>
                </a:solidFill>
              </a:rPr>
              <a:t>: who must be notified, on what </a:t>
            </a:r>
            <a:r>
              <a:rPr b="1" sz="1400">
                <a:solidFill>
                  <a:srgbClr val="222222"/>
                </a:solidFill>
              </a:rPr>
              <a:t>clock</a:t>
            </a:r>
            <a:r>
              <a:rPr sz="1400">
                <a:solidFill>
                  <a:srgbClr val="222222"/>
                </a:solidFill>
              </a:rPr>
              <a:t>? Walk §9 timing — practice notification and the practice's downstream duties to individuals and HHS.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697480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b="1" sz="1400">
                <a:solidFill>
                  <a:srgbClr val="222222"/>
                </a:solidFill>
              </a:rPr>
              <a:t>Who is the formal notifier to the 50 patients?</a:t>
            </a:r>
            <a:r>
              <a:rPr sz="1400">
                <a:solidFill>
                  <a:srgbClr val="222222"/>
                </a:solidFill>
              </a:rPr>
              <a:t> Kinometric is the Business Associate — does everyone understand the BA / Covered-Entity split?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429000"/>
            <a:ext cx="11338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b="1" sz="1400">
                <a:solidFill>
                  <a:srgbClr val="222222"/>
                </a:solidFill>
              </a:rPr>
              <a:t>Evidence preservation (§8):</a:t>
            </a:r>
            <a:r>
              <a:rPr sz="1400">
                <a:solidFill>
                  <a:srgbClr val="222222"/>
                </a:solidFill>
              </a:rPr>
              <a:t> what is preserved, where, and who owns the investigation file?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3849624"/>
            <a:ext cx="11430000" cy="1106424"/>
          </a:xfrm>
          <a:prstGeom prst="roundRect">
            <a:avLst/>
          </a:prstGeom>
          <a:solidFill>
            <a:srgbClr val="FCF0D8"/>
          </a:solidFill>
          <a:ln w="15875">
            <a:solidFill>
              <a:srgbClr val="B06A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 tIns="91440"/>
          <a:lstStyle/>
          <a:p>
            <a:pPr algn="ctr"/>
            <a:r>
              <a:rPr sz="1400" b="1">
                <a:solidFill>
                  <a:srgbClr val="B06A00"/>
                </a:solidFill>
              </a:rPr>
              <a:t>INJECT 4a — </a:t>
            </a:r>
            <a:r>
              <a:rPr sz="1300">
                <a:solidFill>
                  <a:srgbClr val="7A4900"/>
                </a:solidFill>
              </a:rPr>
              <a:t>The 50 records belong to the first deploying practice — with whom the BAA is NOT yet signed. The §9 procedure assumes a signed BAA defines the notification timeline. What now?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606060"/>
                </a:solidFill>
              </a:rPr>
              <a:t>Kinometric LLC — IR Tabletop Exercise — CONFIDENTIAL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0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606060"/>
                </a:solidFill>
              </a:rPr>
              <a:t>8 / 11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74320"/>
          <a:lstStyle/>
          <a:p>
            <a:pPr algn="ctr"/>
            <a:r>
              <a:rPr sz="2400" b="1">
                <a:solidFill>
                  <a:srgbClr val="FFFFFF"/>
                </a:solidFill>
              </a:rPr>
              <a:t>Segment 5 — Documentation &amp; Post-Incident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822960"/>
            <a:ext cx="114300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606060"/>
                </a:solidFill>
              </a:rPr>
              <a:t>IR Plan §9 · §10 (Documentation/Retention) · §11 (Post-Incident Review) — ~10 min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34440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sz="1400">
                <a:solidFill>
                  <a:srgbClr val="222222"/>
                </a:solidFill>
              </a:rPr>
              <a:t>Open </a:t>
            </a:r>
            <a:r>
              <a:rPr b="1" sz="1400">
                <a:solidFill>
                  <a:srgbClr val="222222"/>
                </a:solidFill>
              </a:rPr>
              <a:t>Appendix A</a:t>
            </a:r>
            <a:r>
              <a:rPr sz="1400">
                <a:solidFill>
                  <a:srgbClr val="222222"/>
                </a:solidFill>
              </a:rPr>
              <a:t> (breach notification letter template). Could we produce a </a:t>
            </a:r>
            <a:r>
              <a:rPr b="1" sz="1400">
                <a:solidFill>
                  <a:srgbClr val="222222"/>
                </a:solidFill>
              </a:rPr>
              <a:t>compliant individual notice</a:t>
            </a:r>
            <a:r>
              <a:rPr sz="1400">
                <a:solidFill>
                  <a:srgbClr val="222222"/>
                </a:solidFill>
              </a:rPr>
              <a:t> from it today? Which fields would block us?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965960"/>
            <a:ext cx="11338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b="1" sz="1400">
                <a:solidFill>
                  <a:srgbClr val="222222"/>
                </a:solidFill>
              </a:rPr>
              <a:t>§10:</a:t>
            </a:r>
            <a:r>
              <a:rPr sz="1400">
                <a:solidFill>
                  <a:srgbClr val="222222"/>
                </a:solidFill>
              </a:rPr>
              <a:t> where does the incident file live, who can access it, what is the </a:t>
            </a:r>
            <a:r>
              <a:rPr b="1" sz="1400">
                <a:solidFill>
                  <a:srgbClr val="222222"/>
                </a:solidFill>
              </a:rPr>
              <a:t>retention period</a:t>
            </a:r>
            <a:r>
              <a:rPr sz="1400">
                <a:solidFill>
                  <a:srgbClr val="222222"/>
                </a:solidFill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386584"/>
            <a:ext cx="11338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b="1" sz="1400">
                <a:solidFill>
                  <a:srgbClr val="222222"/>
                </a:solidFill>
              </a:rPr>
              <a:t>§11 post-incident review:</a:t>
            </a:r>
            <a:r>
              <a:rPr sz="1400">
                <a:solidFill>
                  <a:srgbClr val="222222"/>
                </a:solidFill>
              </a:rPr>
              <a:t> who runs it, on what timeline, what triggers a Plan update?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807208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F497D"/>
                </a:solidFill>
              </a:rPr>
              <a:t>▪  </a:t>
            </a:r>
            <a:r>
              <a:rPr b="1" sz="1400">
                <a:solidFill>
                  <a:srgbClr val="222222"/>
                </a:solidFill>
              </a:rPr>
              <a:t>Final sweep:</a:t>
            </a:r>
            <a:r>
              <a:rPr sz="1400">
                <a:solidFill>
                  <a:srgbClr val="222222"/>
                </a:solidFill>
              </a:rPr>
              <a:t> list every contact field still a placeholder — </a:t>
            </a:r>
            <a:r>
              <a:rPr sz="1400">
                <a:solidFill>
                  <a:srgbClr val="222222"/>
                </a:solidFill>
                <a:latin typeface="Consolas"/>
              </a:rPr>
              <a:t>NEEDS PHONE NUMBER</a:t>
            </a:r>
            <a:r>
              <a:rPr sz="1400">
                <a:solidFill>
                  <a:srgbClr val="222222"/>
                </a:solidFill>
              </a:rPr>
              <a:t> (Security Officer), Steve's contact details, backup contacts. </a:t>
            </a:r>
            <a:r>
              <a:rPr b="1" sz="1400">
                <a:solidFill>
                  <a:srgbClr val="222222"/>
                </a:solidFill>
              </a:rPr>
              <a:t>Each one is a finding until filled.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606060"/>
                </a:solidFill>
              </a:rPr>
              <a:t>Kinometric LLC — IR Tabletop Exercise — CONFIDENTIAL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0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606060"/>
                </a:solidFill>
              </a:rPr>
              <a:t>9 / 11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