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a:lstStyle/>
          <a:p/>
        </p:txBody>
      </p:sp>
      <p:sp>
        <p:nvSpPr>
          <p:cNvPr id="3" name="TextBox 2"/>
          <p:cNvSpPr txBox="1"/>
          <p:nvPr/>
        </p:nvSpPr>
        <p:spPr>
          <a:xfrm>
            <a:off x="731520" y="2011680"/>
            <a:ext cx="8229600" cy="1371600"/>
          </a:xfrm>
          <a:prstGeom prst="rect">
            <a:avLst/>
          </a:prstGeom>
          <a:noFill/>
        </p:spPr>
        <p:txBody>
          <a:bodyPr wrap="square">
            <a:spAutoFit/>
          </a:bodyPr>
          <a:lstStyle/>
          <a:p>
            <a:pPr algn="ctr"/>
            <a:r>
              <a:rPr sz="3600" b="1">
                <a:solidFill>
                  <a:srgbClr val="1F497D"/>
                </a:solidFill>
              </a:rPr>
              <a:t>Title</a:t>
            </a:r>
          </a:p>
          <a:p>
            <a:pPr algn="ctr">
              <a:spcBef>
                <a:spcPts val="1200"/>
              </a:spcBef>
            </a:pPr>
            <a:r>
              <a:rPr sz="1600">
                <a:solidFill>
                  <a:srgbClr val="222222"/>
                </a:solidFill>
              </a:rPr>
              <a:t>**Kinometric LLC — HIPAA Workforce Security &amp; Privacy Training**</a:t>
            </a:r>
          </a:p>
          <a:p>
            <a:pPr algn="ctr">
              <a:spcBef>
                <a:spcPts val="1200"/>
              </a:spcBef>
            </a:pPr>
            <a:r>
              <a:rPr sz="1600">
                <a:solidFill>
                  <a:srgbClr val="222222"/>
                </a:solidFill>
              </a:rPr>
              <a:t>For every Kinometric workforce member with access to Protected Health Information (PHI).</a:t>
            </a:r>
          </a:p>
          <a:p>
            <a:pPr algn="ctr">
              <a:spcBef>
                <a:spcPts val="1200"/>
              </a:spcBef>
            </a:pPr>
            <a:r>
              <a:rPr sz="1600">
                <a:solidFill>
                  <a:srgbClr val="222222"/>
                </a:solidFill>
              </a:rPr>
              <a:t>Version 1.0 — Effective 2026-05-18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Mobile device security</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The Kinometric mobile app is the primary clinical interface — and it's distributed only on practice-issued tablets.</a:t>
            </a:r>
          </a:p>
        </p:txBody>
      </p:sp>
      <p:sp>
        <p:nvSpPr>
          <p:cNvPr id="4" name="TextBox 3"/>
          <p:cNvSpPr txBox="1"/>
          <p:nvPr/>
        </p:nvSpPr>
        <p:spPr>
          <a:xfrm>
            <a:off x="457200" y="1463040"/>
            <a:ext cx="11247120" cy="548640"/>
          </a:xfrm>
          <a:prstGeom prst="rect">
            <a:avLst/>
          </a:prstGeom>
          <a:noFill/>
        </p:spPr>
        <p:txBody>
          <a:bodyPr wrap="square" tIns="25400" bIns="25400">
            <a:spAutoFit/>
          </a:bodyPr>
          <a:lstStyle/>
          <a:p>
            <a:r>
              <a:rPr b="1" sz="1300">
                <a:solidFill>
                  <a:srgbClr val="222222"/>
                </a:solidFill>
              </a:rPr>
              <a:t>For practice-issued tablets running the app:</a:t>
            </a:r>
          </a:p>
        </p:txBody>
      </p:sp>
      <p:sp>
        <p:nvSpPr>
          <p:cNvPr id="5" name="TextBox 4"/>
          <p:cNvSpPr txBox="1"/>
          <p:nvPr/>
        </p:nvSpPr>
        <p:spPr>
          <a:xfrm>
            <a:off x="457200" y="18288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No PHI is persisted on-device. Data is fetched live from the server each screen load. The session token lives in memory only.</a:t>
            </a:r>
          </a:p>
        </p:txBody>
      </p:sp>
      <p:sp>
        <p:nvSpPr>
          <p:cNvPr id="6" name="TextBox 5"/>
          <p:cNvSpPr txBox="1"/>
          <p:nvPr/>
        </p:nvSpPr>
        <p:spPr>
          <a:xfrm>
            <a:off x="457200" y="24231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15-minute idle timeout enforces re-authentication.</a:t>
            </a:r>
          </a:p>
        </p:txBody>
      </p:sp>
      <p:sp>
        <p:nvSpPr>
          <p:cNvPr id="7" name="TextBox 6"/>
          <p:cNvSpPr txBox="1"/>
          <p:nvPr/>
        </p:nvSpPr>
        <p:spPr>
          <a:xfrm>
            <a:off x="457200" y="27432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Biometric (fingerprint, face) re-auth is supported via Android Keystore. Use it.</a:t>
            </a:r>
          </a:p>
        </p:txBody>
      </p:sp>
      <p:sp>
        <p:nvSpPr>
          <p:cNvPr id="8" name="TextBox 7"/>
          <p:cNvSpPr txBox="1"/>
          <p:nvPr/>
        </p:nvSpPr>
        <p:spPr>
          <a:xfrm>
            <a:off x="457200" y="30632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The app cannot be installed from the Play Store. Only signed APKs from </a:t>
            </a:r>
            <a:r>
              <a:rPr sz="1300">
                <a:solidFill>
                  <a:srgbClr val="222222"/>
                </a:solidFill>
                <a:latin typeface="Consolas"/>
              </a:rPr>
              <a:t>kinometric.com</a:t>
            </a:r>
            <a:r>
              <a:rPr sz="1300">
                <a:solidFill>
                  <a:srgbClr val="222222"/>
                </a:solidFill>
              </a:rPr>
              <a:t> should be installed on practice tablets — Android verifies the signing key.</a:t>
            </a:r>
          </a:p>
        </p:txBody>
      </p:sp>
      <p:sp>
        <p:nvSpPr>
          <p:cNvPr id="9" name="TextBox 8"/>
          <p:cNvSpPr txBox="1"/>
          <p:nvPr/>
        </p:nvSpPr>
        <p:spPr>
          <a:xfrm>
            <a:off x="457200" y="3657600"/>
            <a:ext cx="11247120" cy="548640"/>
          </a:xfrm>
          <a:prstGeom prst="rect">
            <a:avLst/>
          </a:prstGeom>
          <a:noFill/>
        </p:spPr>
        <p:txBody>
          <a:bodyPr wrap="square" tIns="25400" bIns="25400">
            <a:spAutoFit/>
          </a:bodyPr>
          <a:lstStyle/>
          <a:p>
            <a:r>
              <a:rPr b="1" sz="1300">
                <a:solidFill>
                  <a:srgbClr val="222222"/>
                </a:solidFill>
              </a:rPr>
              <a:t>For your own phone / personal device:</a:t>
            </a:r>
          </a:p>
        </p:txBody>
      </p:sp>
      <p:sp>
        <p:nvSpPr>
          <p:cNvPr id="10" name="TextBox 9"/>
          <p:cNvSpPr txBox="1"/>
          <p:nvPr/>
        </p:nvSpPr>
        <p:spPr>
          <a:xfrm>
            <a:off x="457200" y="402336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Do not</a:t>
            </a:r>
            <a:r>
              <a:rPr sz="1300">
                <a:solidFill>
                  <a:srgbClr val="222222"/>
                </a:solidFill>
              </a:rPr>
              <a:t> install the Kinometric mobile app on a personal device.</a:t>
            </a:r>
          </a:p>
        </p:txBody>
      </p:sp>
      <p:sp>
        <p:nvSpPr>
          <p:cNvPr id="11" name="TextBox 10"/>
          <p:cNvSpPr txBox="1"/>
          <p:nvPr/>
        </p:nvSpPr>
        <p:spPr>
          <a:xfrm>
            <a:off x="457200" y="43434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Do not</a:t>
            </a:r>
            <a:r>
              <a:rPr sz="1300">
                <a:solidFill>
                  <a:srgbClr val="222222"/>
                </a:solidFill>
              </a:rPr>
              <a:t> access the Kinometric admin dashboard from a personal device unless you've reviewed and accepted the workstation rules above.</a:t>
            </a:r>
          </a:p>
        </p:txBody>
      </p:sp>
      <p:sp>
        <p:nvSpPr>
          <p:cNvPr id="12" name="TextBox 11"/>
          <p:cNvSpPr txBox="1"/>
          <p:nvPr/>
        </p:nvSpPr>
        <p:spPr>
          <a:xfrm>
            <a:off x="457200" y="49377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If your personal phone gets work email, set a strong screen lock and enable remote wipe.</a:t>
            </a:r>
          </a:p>
        </p:txBody>
      </p:sp>
      <p:sp>
        <p:nvSpPr>
          <p:cNvPr id="13" name="TextBox 12"/>
          <p:cNvSpPr txBox="1"/>
          <p:nvPr/>
        </p:nvSpPr>
        <p:spPr>
          <a:xfrm>
            <a:off x="457200" y="5257800"/>
            <a:ext cx="11247120" cy="548640"/>
          </a:xfrm>
          <a:prstGeom prst="rect">
            <a:avLst/>
          </a:prstGeom>
          <a:noFill/>
        </p:spPr>
        <p:txBody>
          <a:bodyPr wrap="square" tIns="25400" bIns="25400">
            <a:spAutoFit/>
          </a:bodyPr>
          <a:lstStyle/>
          <a:p>
            <a:r>
              <a:rPr b="1" sz="1300">
                <a:solidFill>
                  <a:srgbClr val="222222"/>
                </a:solidFill>
              </a:rPr>
              <a:t>If a device is lost or stolen:</a:t>
            </a:r>
          </a:p>
        </p:txBody>
      </p:sp>
      <p:sp>
        <p:nvSpPr>
          <p:cNvPr id="14" name="TextBox 13"/>
          <p:cNvSpPr txBox="1"/>
          <p:nvPr/>
        </p:nvSpPr>
        <p:spPr>
          <a:xfrm>
            <a:off x="457200" y="56235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Report to the Security Officer </a:t>
            </a:r>
            <a:r>
              <a:rPr b="1" sz="1300">
                <a:solidFill>
                  <a:srgbClr val="222222"/>
                </a:solidFill>
              </a:rPr>
              <a:t>immediately</a:t>
            </a:r>
            <a:r>
              <a:rPr sz="1300">
                <a:solidFill>
                  <a:srgbClr val="222222"/>
                </a:solidFill>
              </a:rPr>
              <a:t>, regardless of time of day.</a:t>
            </a:r>
          </a:p>
        </p:txBody>
      </p:sp>
      <p:sp>
        <p:nvSpPr>
          <p:cNvPr id="15" name="TextBox 14"/>
          <p:cNvSpPr txBox="1"/>
          <p:nvPr/>
        </p:nvSpPr>
        <p:spPr>
          <a:xfrm>
            <a:off x="457200" y="59436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Even though no PHI is on-device, sessions need to be invalidated and the incident must be documented.</a:t>
            </a:r>
          </a:p>
        </p:txBody>
      </p:sp>
      <p:sp>
        <p:nvSpPr>
          <p:cNvPr id="16" name="TextBox 1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7" name="TextBox 1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10 / 19</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Audit logging: every action is recorded</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Kinometric maintains a HIPAA-compliant audit log of every PHI access and every athena interaction. The log contains:</a:t>
            </a:r>
          </a:p>
        </p:txBody>
      </p:sp>
      <p:sp>
        <p:nvSpPr>
          <p:cNvPr id="4" name="TextBox 3"/>
          <p:cNvSpPr txBox="1"/>
          <p:nvPr/>
        </p:nvSpPr>
        <p:spPr>
          <a:xfrm>
            <a:off x="457200" y="14630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Timestamp</a:t>
            </a:r>
          </a:p>
        </p:txBody>
      </p:sp>
      <p:sp>
        <p:nvSpPr>
          <p:cNvPr id="5" name="TextBox 4"/>
          <p:cNvSpPr txBox="1"/>
          <p:nvPr/>
        </p:nvSpPr>
        <p:spPr>
          <a:xfrm>
            <a:off x="457200" y="17830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User ID (yours, when you act)</a:t>
            </a:r>
          </a:p>
        </p:txBody>
      </p:sp>
      <p:sp>
        <p:nvSpPr>
          <p:cNvPr id="6" name="TextBox 5"/>
          <p:cNvSpPr txBox="1"/>
          <p:nvPr/>
        </p:nvSpPr>
        <p:spPr>
          <a:xfrm>
            <a:off x="457200" y="21031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Action (search, view, upload, export)</a:t>
            </a:r>
          </a:p>
        </p:txBody>
      </p:sp>
      <p:sp>
        <p:nvSpPr>
          <p:cNvPr id="7" name="TextBox 6"/>
          <p:cNvSpPr txBox="1"/>
          <p:nvPr/>
        </p:nvSpPr>
        <p:spPr>
          <a:xfrm>
            <a:off x="457200" y="24231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Resource (patient ID, test ID, document ID)</a:t>
            </a:r>
          </a:p>
        </p:txBody>
      </p:sp>
      <p:sp>
        <p:nvSpPr>
          <p:cNvPr id="8" name="TextBox 7"/>
          <p:cNvSpPr txBox="1"/>
          <p:nvPr/>
        </p:nvSpPr>
        <p:spPr>
          <a:xfrm>
            <a:off x="457200" y="27432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IP address</a:t>
            </a:r>
          </a:p>
        </p:txBody>
      </p:sp>
      <p:sp>
        <p:nvSpPr>
          <p:cNvPr id="9" name="TextBox 8"/>
          <p:cNvSpPr txBox="1"/>
          <p:nvPr/>
        </p:nvSpPr>
        <p:spPr>
          <a:xfrm>
            <a:off x="457200" y="3063240"/>
            <a:ext cx="11247120" cy="548640"/>
          </a:xfrm>
          <a:prstGeom prst="rect">
            <a:avLst/>
          </a:prstGeom>
          <a:noFill/>
        </p:spPr>
        <p:txBody>
          <a:bodyPr wrap="square" tIns="25400" bIns="25400">
            <a:spAutoFit/>
          </a:bodyPr>
          <a:lstStyle/>
          <a:p>
            <a:r>
              <a:rPr b="1" sz="1300">
                <a:solidFill>
                  <a:srgbClr val="222222"/>
                </a:solidFill>
              </a:rPr>
              <a:t>Logs do not contain:</a:t>
            </a:r>
            <a:r>
              <a:rPr sz="1300">
                <a:solidFill>
                  <a:srgbClr val="222222"/>
                </a:solidFill>
              </a:rPr>
              <a:t> patient names, DOBs, clinical values, questionnaire answers. We log identifiers and actions, not content.</a:t>
            </a:r>
          </a:p>
        </p:txBody>
      </p:sp>
      <p:sp>
        <p:nvSpPr>
          <p:cNvPr id="10" name="TextBox 9"/>
          <p:cNvSpPr txBox="1"/>
          <p:nvPr/>
        </p:nvSpPr>
        <p:spPr>
          <a:xfrm>
            <a:off x="457200" y="3703320"/>
            <a:ext cx="11247120" cy="548640"/>
          </a:xfrm>
          <a:prstGeom prst="rect">
            <a:avLst/>
          </a:prstGeom>
          <a:noFill/>
        </p:spPr>
        <p:txBody>
          <a:bodyPr wrap="square" tIns="25400" bIns="25400">
            <a:spAutoFit/>
          </a:bodyPr>
          <a:lstStyle/>
          <a:p>
            <a:r>
              <a:rPr b="1" sz="1300">
                <a:solidFill>
                  <a:srgbClr val="222222"/>
                </a:solidFill>
              </a:rPr>
              <a:t>Why you should care:</a:t>
            </a:r>
          </a:p>
        </p:txBody>
      </p:sp>
      <p:sp>
        <p:nvSpPr>
          <p:cNvPr id="11" name="TextBox 10"/>
          <p:cNvSpPr txBox="1"/>
          <p:nvPr/>
        </p:nvSpPr>
        <p:spPr>
          <a:xfrm>
            <a:off x="457200" y="40690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Logs are retained for 6 years per HIPAA.</a:t>
            </a:r>
          </a:p>
        </p:txBody>
      </p:sp>
      <p:sp>
        <p:nvSpPr>
          <p:cNvPr id="12" name="TextBox 11"/>
          <p:cNvSpPr txBox="1"/>
          <p:nvPr/>
        </p:nvSpPr>
        <p:spPr>
          <a:xfrm>
            <a:off x="457200" y="43891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Logs are reviewed periodically by the Security Officer.</a:t>
            </a:r>
          </a:p>
        </p:txBody>
      </p:sp>
      <p:sp>
        <p:nvSpPr>
          <p:cNvPr id="13" name="TextBox 12"/>
          <p:cNvSpPr txBox="1"/>
          <p:nvPr/>
        </p:nvSpPr>
        <p:spPr>
          <a:xfrm>
            <a:off x="457200" y="47091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If a breach investigation happens, your access pattern will be examined.</a:t>
            </a:r>
          </a:p>
        </p:txBody>
      </p:sp>
      <p:sp>
        <p:nvSpPr>
          <p:cNvPr id="14" name="TextBox 13"/>
          <p:cNvSpPr txBox="1"/>
          <p:nvPr/>
        </p:nvSpPr>
        <p:spPr>
          <a:xfrm>
            <a:off x="457200" y="50292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Inappropriate access to PHI is detectable and </a:t>
            </a:r>
            <a:r>
              <a:rPr b="1" sz="1300">
                <a:solidFill>
                  <a:srgbClr val="222222"/>
                </a:solidFill>
              </a:rPr>
              <a:t>will be sanctioned</a:t>
            </a:r>
            <a:r>
              <a:rPr sz="1300">
                <a:solidFill>
                  <a:srgbClr val="222222"/>
                </a:solidFill>
              </a:rPr>
              <a:t>.</a:t>
            </a:r>
          </a:p>
        </p:txBody>
      </p:sp>
      <p:sp>
        <p:nvSpPr>
          <p:cNvPr id="15" name="TextBox 14"/>
          <p:cNvSpPr txBox="1"/>
          <p:nvPr/>
        </p:nvSpPr>
        <p:spPr>
          <a:xfrm>
            <a:off x="457200" y="5349240"/>
            <a:ext cx="11247120" cy="548640"/>
          </a:xfrm>
          <a:prstGeom prst="rect">
            <a:avLst/>
          </a:prstGeom>
          <a:noFill/>
        </p:spPr>
        <p:txBody>
          <a:bodyPr wrap="square" tIns="25400" bIns="25400">
            <a:spAutoFit/>
          </a:bodyPr>
          <a:lstStyle/>
          <a:p>
            <a:r>
              <a:rPr sz="1300">
                <a:solidFill>
                  <a:srgbClr val="222222"/>
                </a:solidFill>
              </a:rPr>
              <a:t>The audit log is your friend if you act correctly — it proves your access was appropriate. It is your enemy if you act inappropriately.</a:t>
            </a:r>
          </a:p>
        </p:txBody>
      </p:sp>
      <p:sp>
        <p:nvSpPr>
          <p:cNvPr id="16" name="TextBox 1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7" name="TextBox 1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11 / 19</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Reporting incidents</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b="1" sz="1300">
                <a:solidFill>
                  <a:srgbClr val="222222"/>
                </a:solidFill>
              </a:rPr>
              <a:t>You are required to report:</a:t>
            </a:r>
          </a:p>
        </p:txBody>
      </p:sp>
      <p:sp>
        <p:nvSpPr>
          <p:cNvPr id="4" name="TextBox 3"/>
          <p:cNvSpPr txBox="1"/>
          <p:nvPr/>
        </p:nvSpPr>
        <p:spPr>
          <a:xfrm>
            <a:off x="457200" y="11887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Any suspected unauthorized access to PHI</a:t>
            </a:r>
          </a:p>
        </p:txBody>
      </p:sp>
      <p:sp>
        <p:nvSpPr>
          <p:cNvPr id="5" name="TextBox 4"/>
          <p:cNvSpPr txBox="1"/>
          <p:nvPr/>
        </p:nvSpPr>
        <p:spPr>
          <a:xfrm>
            <a:off x="457200" y="15087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Any lost/stolen device that has accessed Kinometric systems</a:t>
            </a:r>
          </a:p>
        </p:txBody>
      </p:sp>
      <p:sp>
        <p:nvSpPr>
          <p:cNvPr id="6" name="TextBox 5"/>
          <p:cNvSpPr txBox="1"/>
          <p:nvPr/>
        </p:nvSpPr>
        <p:spPr>
          <a:xfrm>
            <a:off x="457200" y="18288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Any phishing email you received (and especially any you may have responded to)</a:t>
            </a:r>
          </a:p>
        </p:txBody>
      </p:sp>
      <p:sp>
        <p:nvSpPr>
          <p:cNvPr id="7" name="TextBox 6"/>
          <p:cNvSpPr txBox="1"/>
          <p:nvPr/>
        </p:nvSpPr>
        <p:spPr>
          <a:xfrm>
            <a:off x="457200" y="21488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Any unexpected behavior of the system that could indicate compromise (slow response, unfamiliar accounts, missing data)</a:t>
            </a:r>
          </a:p>
        </p:txBody>
      </p:sp>
      <p:sp>
        <p:nvSpPr>
          <p:cNvPr id="8" name="TextBox 7"/>
          <p:cNvSpPr txBox="1"/>
          <p:nvPr/>
        </p:nvSpPr>
        <p:spPr>
          <a:xfrm>
            <a:off x="457200" y="27432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Any time you observe a colleague violating policy</a:t>
            </a:r>
          </a:p>
        </p:txBody>
      </p:sp>
      <p:sp>
        <p:nvSpPr>
          <p:cNvPr id="9" name="TextBox 8"/>
          <p:cNvSpPr txBox="1"/>
          <p:nvPr/>
        </p:nvSpPr>
        <p:spPr>
          <a:xfrm>
            <a:off x="457200" y="3063240"/>
            <a:ext cx="11247120" cy="548640"/>
          </a:xfrm>
          <a:prstGeom prst="rect">
            <a:avLst/>
          </a:prstGeom>
          <a:noFill/>
        </p:spPr>
        <p:txBody>
          <a:bodyPr wrap="square" tIns="25400" bIns="25400">
            <a:spAutoFit/>
          </a:bodyPr>
          <a:lstStyle/>
          <a:p>
            <a:r>
              <a:rPr b="1" sz="1300">
                <a:solidFill>
                  <a:srgbClr val="222222"/>
                </a:solidFill>
              </a:rPr>
              <a:t>How to report:</a:t>
            </a:r>
          </a:p>
        </p:txBody>
      </p:sp>
      <p:sp>
        <p:nvSpPr>
          <p:cNvPr id="10" name="TextBox 9"/>
          <p:cNvSpPr txBox="1"/>
          <p:nvPr/>
        </p:nvSpPr>
        <p:spPr>
          <a:xfrm>
            <a:off x="457200" y="34290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Email</a:t>
            </a:r>
            <a:r>
              <a:rPr sz="1300">
                <a:solidFill>
                  <a:srgbClr val="222222"/>
                </a:solidFill>
              </a:rPr>
              <a:t> the Security Officer at </a:t>
            </a:r>
            <a:r>
              <a:rPr b="1" sz="1300">
                <a:solidFill>
                  <a:srgbClr val="222222"/>
                </a:solidFill>
              </a:rPr>
              <a:t>anant@johnsonconsultingllc.com</a:t>
            </a:r>
            <a:r>
              <a:rPr sz="1300">
                <a:solidFill>
                  <a:srgbClr val="222222"/>
                </a:solidFill>
              </a:rPr>
              <a:t>.</a:t>
            </a:r>
          </a:p>
        </p:txBody>
      </p:sp>
      <p:sp>
        <p:nvSpPr>
          <p:cNvPr id="11" name="TextBox 10"/>
          <p:cNvSpPr txBox="1"/>
          <p:nvPr/>
        </p:nvSpPr>
        <p:spPr>
          <a:xfrm>
            <a:off x="457200" y="37490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After-hours severity-1</a:t>
            </a:r>
            <a:r>
              <a:rPr sz="1300">
                <a:solidFill>
                  <a:srgbClr val="222222"/>
                </a:solidFill>
              </a:rPr>
              <a:t> (active breach, ransomware, lost device with active session): also call _[phone number to be added]_.</a:t>
            </a:r>
          </a:p>
        </p:txBody>
      </p:sp>
      <p:sp>
        <p:nvSpPr>
          <p:cNvPr id="12" name="TextBox 11"/>
          <p:cNvSpPr txBox="1"/>
          <p:nvPr/>
        </p:nvSpPr>
        <p:spPr>
          <a:xfrm>
            <a:off x="457200" y="43434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Anonymous report option:</a:t>
            </a:r>
            <a:r>
              <a:rPr sz="1300">
                <a:solidFill>
                  <a:srgbClr val="222222"/>
                </a:solidFill>
              </a:rPr>
              <a:t> _[to be added if needed]_.</a:t>
            </a:r>
          </a:p>
        </p:txBody>
      </p:sp>
      <p:sp>
        <p:nvSpPr>
          <p:cNvPr id="13" name="TextBox 12"/>
          <p:cNvSpPr txBox="1"/>
          <p:nvPr/>
        </p:nvSpPr>
        <p:spPr>
          <a:xfrm>
            <a:off x="457200" y="4663440"/>
            <a:ext cx="11247120" cy="548640"/>
          </a:xfrm>
          <a:prstGeom prst="rect">
            <a:avLst/>
          </a:prstGeom>
          <a:noFill/>
        </p:spPr>
        <p:txBody>
          <a:bodyPr wrap="square" tIns="25400" bIns="25400">
            <a:spAutoFit/>
          </a:bodyPr>
          <a:lstStyle/>
          <a:p>
            <a:r>
              <a:rPr b="1" sz="1300">
                <a:solidFill>
                  <a:srgbClr val="222222"/>
                </a:solidFill>
              </a:rPr>
              <a:t>Include in the report:</a:t>
            </a:r>
            <a:r>
              <a:rPr sz="1300">
                <a:solidFill>
                  <a:srgbClr val="222222"/>
                </a:solidFill>
              </a:rPr>
              <a:t> date/time, system affected, what you saw, what you did. </a:t>
            </a:r>
            <a:r>
              <a:rPr b="1" sz="1300">
                <a:solidFill>
                  <a:srgbClr val="222222"/>
                </a:solidFill>
              </a:rPr>
              <a:t>Do not include PHI.</a:t>
            </a:r>
            <a:r>
              <a:rPr sz="1300">
                <a:solidFill>
                  <a:srgbClr val="222222"/>
                </a:solidFill>
              </a:rPr>
              <a:t> Use patient IDs, never patient names.</a:t>
            </a:r>
          </a:p>
        </p:txBody>
      </p:sp>
      <p:sp>
        <p:nvSpPr>
          <p:cNvPr id="14" name="TextBox 13"/>
          <p:cNvSpPr txBox="1"/>
          <p:nvPr/>
        </p:nvSpPr>
        <p:spPr>
          <a:xfrm>
            <a:off x="457200" y="5303520"/>
            <a:ext cx="11247120" cy="548640"/>
          </a:xfrm>
          <a:prstGeom prst="rect">
            <a:avLst/>
          </a:prstGeom>
          <a:noFill/>
        </p:spPr>
        <p:txBody>
          <a:bodyPr wrap="square" tIns="25400" bIns="25400">
            <a:spAutoFit/>
          </a:bodyPr>
          <a:lstStyle/>
          <a:p>
            <a:r>
              <a:rPr b="1" sz="1300">
                <a:solidFill>
                  <a:srgbClr val="222222"/>
                </a:solidFill>
              </a:rPr>
              <a:t>You will not be retaliated against for reporting in good faith</a:t>
            </a:r>
            <a:r>
              <a:rPr sz="1300">
                <a:solidFill>
                  <a:srgbClr val="222222"/>
                </a:solidFill>
              </a:rPr>
              <a:t>, even if the report turns out to be a false alarm. Reporting and getting it wrong is fine. Not reporting and being right is not.</a:t>
            </a:r>
          </a:p>
        </p:txBody>
      </p:sp>
      <p:sp>
        <p:nvSpPr>
          <p:cNvPr id="15" name="TextBox 14"/>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6" name="TextBox 15"/>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12 / 19</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Incident Response Plan summary</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If a security incident happens, Kinometric follows its written Incident Response Plan (IR Plan v1.0). The full document is at </a:t>
            </a:r>
            <a:r>
              <a:rPr sz="1300">
                <a:solidFill>
                  <a:srgbClr val="222222"/>
                </a:solidFill>
                <a:latin typeface="Consolas"/>
              </a:rPr>
              <a:t>docs/incident_response_plan.md</a:t>
            </a:r>
            <a:r>
              <a:rPr sz="1300">
                <a:solidFill>
                  <a:srgbClr val="222222"/>
                </a:solidFill>
              </a:rPr>
              <a:t>. Key points you need to know:</a:t>
            </a:r>
          </a:p>
        </p:txBody>
      </p:sp>
      <p:graphicFrame>
        <p:nvGraphicFramePr>
          <p:cNvPr id="4" name="Table 3"/>
          <p:cNvGraphicFramePr>
            <a:graphicFrameLocks noGrp="1"/>
          </p:cNvGraphicFramePr>
          <p:nvPr/>
        </p:nvGraphicFramePr>
        <p:xfrm>
          <a:off x="274320" y="1463040"/>
          <a:ext cx="11612880" cy="4297680"/>
        </p:xfrm>
        <a:graphic>
          <a:graphicData uri="http://schemas.openxmlformats.org/drawingml/2006/table">
            <a:tbl>
              <a:tblPr firstRow="1" bandRow="1">
                <a:tableStyleId>{5C22544A-7EE6-4342-B048-85BDC9FD1C3A}</a:tableStyleId>
              </a:tblPr>
              <a:tblGrid>
                <a:gridCol w="3870960"/>
                <a:gridCol w="3870960"/>
                <a:gridCol w="3870960"/>
              </a:tblGrid>
              <a:tr h="429768">
                <a:tc>
                  <a:txBody>
                    <a:bodyPr/>
                    <a:lstStyle/>
                    <a:p>
                      <a:pPr algn="l"/>
                      <a:r>
                        <a:rPr sz="1000" b="1">
                          <a:solidFill>
                            <a:srgbClr val="1F497D"/>
                          </a:solidFill>
                        </a:rPr>
                        <a:t>Step</a:t>
                      </a:r>
                    </a:p>
                  </a:txBody>
                  <a:tcPr>
                    <a:solidFill>
                      <a:srgbClr val="D9E2F3"/>
                    </a:solidFill>
                  </a:tcPr>
                </a:tc>
                <a:tc>
                  <a:txBody>
                    <a:bodyPr/>
                    <a:lstStyle/>
                    <a:p>
                      <a:pPr algn="l"/>
                      <a:r>
                        <a:rPr sz="1000" b="1">
                          <a:solidFill>
                            <a:srgbClr val="1F497D"/>
                          </a:solidFill>
                        </a:rPr>
                        <a:t>Who</a:t>
                      </a:r>
                    </a:p>
                  </a:txBody>
                  <a:tcPr>
                    <a:solidFill>
                      <a:srgbClr val="D9E2F3"/>
                    </a:solidFill>
                  </a:tcPr>
                </a:tc>
                <a:tc>
                  <a:txBody>
                    <a:bodyPr/>
                    <a:lstStyle/>
                    <a:p>
                      <a:pPr algn="l"/>
                      <a:r>
                        <a:rPr sz="1000" b="1">
                          <a:solidFill>
                            <a:srgbClr val="1F497D"/>
                          </a:solidFill>
                        </a:rPr>
                        <a:t>Timeline</a:t>
                      </a:r>
                    </a:p>
                  </a:txBody>
                  <a:tcPr>
                    <a:solidFill>
                      <a:srgbClr val="D9E2F3"/>
                    </a:solidFill>
                  </a:tcPr>
                </a:tc>
              </a:tr>
              <a:tr h="429768">
                <a:tc>
                  <a:txBody>
                    <a:bodyPr/>
                    <a:lstStyle/>
                    <a:p>
                      <a:pPr algn="l"/>
                      <a:r>
                        <a:rPr sz="1000"/>
                        <a:t>1. </a:t>
                      </a:r>
                      <a:r>
                        <a:rPr b="1" sz="1000"/>
                        <a:t>Report</a:t>
                      </a:r>
                      <a:r>
                        <a:rPr sz="1000"/>
                        <a:t> (you)</a:t>
                      </a:r>
                    </a:p>
                  </a:txBody>
                  <a:tcPr/>
                </a:tc>
                <a:tc>
                  <a:txBody>
                    <a:bodyPr/>
                    <a:lstStyle/>
                    <a:p>
                      <a:pPr algn="l"/>
                      <a:r>
                        <a:rPr sz="1000"/>
                        <a:t>Any workforce member</a:t>
                      </a:r>
                    </a:p>
                  </a:txBody>
                  <a:tcPr/>
                </a:tc>
                <a:tc>
                  <a:txBody>
                    <a:bodyPr/>
                    <a:lstStyle/>
                    <a:p>
                      <a:pPr algn="l"/>
                      <a:r>
                        <a:rPr sz="1000"/>
                        <a:t>Immediately</a:t>
                      </a:r>
                    </a:p>
                  </a:txBody>
                  <a:tcPr/>
                </a:tc>
              </a:tr>
              <a:tr h="429768">
                <a:tc>
                  <a:txBody>
                    <a:bodyPr/>
                    <a:lstStyle/>
                    <a:p>
                      <a:pPr algn="l"/>
                      <a:r>
                        <a:rPr sz="1000"/>
                        <a:t>2. </a:t>
                      </a:r>
                      <a:r>
                        <a:rPr b="1" sz="1000"/>
                        <a:t>Acknowledge</a:t>
                      </a:r>
                    </a:p>
                  </a:txBody>
                  <a:tcPr/>
                </a:tc>
                <a:tc>
                  <a:txBody>
                    <a:bodyPr/>
                    <a:lstStyle/>
                    <a:p>
                      <a:pPr algn="l"/>
                      <a:r>
                        <a:rPr sz="1000"/>
                        <a:t>Security Officer</a:t>
                      </a:r>
                    </a:p>
                  </a:txBody>
                  <a:tcPr/>
                </a:tc>
                <a:tc>
                  <a:txBody>
                    <a:bodyPr/>
                    <a:lstStyle/>
                    <a:p>
                      <a:pPr algn="l"/>
                      <a:r>
                        <a:rPr sz="1000"/>
                        <a:t>1 business hour (immediate for S1)</a:t>
                      </a:r>
                    </a:p>
                  </a:txBody>
                  <a:tcPr/>
                </a:tc>
              </a:tr>
              <a:tr h="429768">
                <a:tc>
                  <a:txBody>
                    <a:bodyPr/>
                    <a:lstStyle/>
                    <a:p>
                      <a:pPr algn="l"/>
                      <a:r>
                        <a:rPr sz="1000"/>
                        <a:t>3. </a:t>
                      </a:r>
                      <a:r>
                        <a:rPr b="1" sz="1000"/>
                        <a:t>Triage</a:t>
                      </a:r>
                      <a:r>
                        <a:rPr sz="1000"/>
                        <a:t> — Event / Suspected / Confirmed</a:t>
                      </a:r>
                    </a:p>
                  </a:txBody>
                  <a:tcPr/>
                </a:tc>
                <a:tc>
                  <a:txBody>
                    <a:bodyPr/>
                    <a:lstStyle/>
                    <a:p>
                      <a:pPr algn="l"/>
                      <a:r>
                        <a:rPr sz="1000"/>
                        <a:t>Security Officer</a:t>
                      </a:r>
                    </a:p>
                  </a:txBody>
                  <a:tcPr/>
                </a:tc>
                <a:tc>
                  <a:txBody>
                    <a:bodyPr/>
                    <a:lstStyle/>
                    <a:p>
                      <a:pPr algn="l"/>
                      <a:r>
                        <a:rPr sz="1000"/>
                        <a:t>4 hours of acknowledgment</a:t>
                      </a:r>
                    </a:p>
                  </a:txBody>
                  <a:tcPr/>
                </a:tc>
              </a:tr>
              <a:tr h="429768">
                <a:tc>
                  <a:txBody>
                    <a:bodyPr/>
                    <a:lstStyle/>
                    <a:p>
                      <a:pPr algn="l"/>
                      <a:r>
                        <a:rPr sz="1000"/>
                        <a:t>4. </a:t>
                      </a:r>
                      <a:r>
                        <a:rPr b="1" sz="1000"/>
                        <a:t>Contain</a:t>
                      </a:r>
                      <a:r>
                        <a:rPr sz="1000"/>
                        <a:t> — limit damage</a:t>
                      </a:r>
                    </a:p>
                  </a:txBody>
                  <a:tcPr/>
                </a:tc>
                <a:tc>
                  <a:txBody>
                    <a:bodyPr/>
                    <a:lstStyle/>
                    <a:p>
                      <a:pPr algn="l"/>
                      <a:r>
                        <a:rPr sz="1000"/>
                        <a:t>Security Officer</a:t>
                      </a:r>
                    </a:p>
                  </a:txBody>
                  <a:tcPr/>
                </a:tc>
                <a:tc>
                  <a:txBody>
                    <a:bodyPr/>
                    <a:lstStyle/>
                    <a:p>
                      <a:pPr algn="l"/>
                      <a:r>
                        <a:rPr sz="1000"/>
                        <a:t>1 hour (S1) to 1 business day (S3)</a:t>
                      </a:r>
                    </a:p>
                  </a:txBody>
                  <a:tcPr/>
                </a:tc>
              </a:tr>
              <a:tr h="429768">
                <a:tc>
                  <a:txBody>
                    <a:bodyPr/>
                    <a:lstStyle/>
                    <a:p>
                      <a:pPr algn="l"/>
                      <a:r>
                        <a:rPr sz="1000"/>
                        <a:t>5. </a:t>
                      </a:r>
                      <a:r>
                        <a:rPr b="1" sz="1000"/>
                        <a:t>Investigate</a:t>
                      </a:r>
                      <a:r>
                        <a:rPr sz="1000"/>
                        <a:t> — what happened, scope</a:t>
                      </a:r>
                    </a:p>
                  </a:txBody>
                  <a:tcPr/>
                </a:tc>
                <a:tc>
                  <a:txBody>
                    <a:bodyPr/>
                    <a:lstStyle/>
                    <a:p>
                      <a:pPr algn="l"/>
                      <a:r>
                        <a:rPr sz="1000"/>
                        <a:t>Security Officer</a:t>
                      </a:r>
                    </a:p>
                  </a:txBody>
                  <a:tcPr/>
                </a:tc>
                <a:tc>
                  <a:txBody>
                    <a:bodyPr/>
                    <a:lstStyle/>
                    <a:p>
                      <a:pPr algn="l"/>
                      <a:r>
                        <a:rPr sz="1000"/>
                        <a:t>7 days</a:t>
                      </a:r>
                    </a:p>
                  </a:txBody>
                  <a:tcPr/>
                </a:tc>
              </a:tr>
              <a:tr h="429768">
                <a:tc>
                  <a:txBody>
                    <a:bodyPr/>
                    <a:lstStyle/>
                    <a:p>
                      <a:pPr algn="l"/>
                      <a:r>
                        <a:rPr sz="1000"/>
                        <a:t>6. </a:t>
                      </a:r>
                      <a:r>
                        <a:rPr b="1" sz="1000"/>
                        <a:t>Notify practice</a:t>
                      </a:r>
                      <a:r>
                        <a:rPr sz="1000"/>
                        <a:t> (if breach)</a:t>
                      </a:r>
                    </a:p>
                  </a:txBody>
                  <a:tcPr/>
                </a:tc>
                <a:tc>
                  <a:txBody>
                    <a:bodyPr/>
                    <a:lstStyle/>
                    <a:p>
                      <a:pPr algn="l"/>
                      <a:r>
                        <a:rPr sz="1000"/>
                        <a:t>Security Officer</a:t>
                      </a:r>
                    </a:p>
                  </a:txBody>
                  <a:tcPr/>
                </a:tc>
                <a:tc>
                  <a:txBody>
                    <a:bodyPr/>
                    <a:lstStyle/>
                    <a:p>
                      <a:pPr algn="l"/>
                      <a:r>
                        <a:rPr b="1" sz="1000"/>
                        <a:t>24 hours of breach confirmation</a:t>
                      </a:r>
                    </a:p>
                  </a:txBody>
                  <a:tcPr/>
                </a:tc>
              </a:tr>
              <a:tr h="429768">
                <a:tc>
                  <a:txBody>
                    <a:bodyPr/>
                    <a:lstStyle/>
                    <a:p>
                      <a:pPr algn="l"/>
                      <a:r>
                        <a:rPr sz="1000"/>
                        <a:t>7. </a:t>
                      </a:r>
                      <a:r>
                        <a:rPr b="1" sz="1000"/>
                        <a:t>Notify individuals/HHS</a:t>
                      </a:r>
                      <a:r>
                        <a:rPr sz="1000"/>
                        <a:t> (practice issues)</a:t>
                      </a:r>
                    </a:p>
                  </a:txBody>
                  <a:tcPr/>
                </a:tc>
                <a:tc>
                  <a:txBody>
                    <a:bodyPr/>
                    <a:lstStyle/>
                    <a:p>
                      <a:pPr algn="l"/>
                      <a:r>
                        <a:rPr sz="1000"/>
                        <a:t>Practice</a:t>
                      </a:r>
                    </a:p>
                  </a:txBody>
                  <a:tcPr/>
                </a:tc>
                <a:tc>
                  <a:txBody>
                    <a:bodyPr/>
                    <a:lstStyle/>
                    <a:p>
                      <a:pPr algn="l"/>
                      <a:r>
                        <a:rPr sz="1000"/>
                        <a:t>60 days of discovery</a:t>
                      </a:r>
                    </a:p>
                  </a:txBody>
                  <a:tcPr/>
                </a:tc>
              </a:tr>
              <a:tr h="429768">
                <a:tc>
                  <a:txBody>
                    <a:bodyPr/>
                    <a:lstStyle/>
                    <a:p>
                      <a:pPr algn="l"/>
                      <a:r>
                        <a:rPr sz="1000"/>
                        <a:t>8. </a:t>
                      </a:r>
                      <a:r>
                        <a:rPr b="1" sz="1000"/>
                        <a:t>Recover &amp; remediate</a:t>
                      </a:r>
                    </a:p>
                  </a:txBody>
                  <a:tcPr/>
                </a:tc>
                <a:tc>
                  <a:txBody>
                    <a:bodyPr/>
                    <a:lstStyle/>
                    <a:p>
                      <a:pPr algn="l"/>
                      <a:r>
                        <a:rPr sz="1000"/>
                        <a:t>Security Officer</a:t>
                      </a:r>
                    </a:p>
                  </a:txBody>
                  <a:tcPr/>
                </a:tc>
                <a:tc>
                  <a:txBody>
                    <a:bodyPr/>
                    <a:lstStyle/>
                    <a:p>
                      <a:pPr algn="l"/>
                      <a:r>
                        <a:rPr sz="1000"/>
                        <a:t>After investigation</a:t>
                      </a:r>
                    </a:p>
                  </a:txBody>
                  <a:tcPr/>
                </a:tc>
              </a:tr>
              <a:tr h="429768">
                <a:tc>
                  <a:txBody>
                    <a:bodyPr/>
                    <a:lstStyle/>
                    <a:p>
                      <a:pPr algn="l"/>
                      <a:r>
                        <a:rPr sz="1000"/>
                        <a:t>9. </a:t>
                      </a:r>
                      <a:r>
                        <a:rPr b="1" sz="1000"/>
                        <a:t>Post-incident review</a:t>
                      </a:r>
                    </a:p>
                  </a:txBody>
                  <a:tcPr/>
                </a:tc>
                <a:tc>
                  <a:txBody>
                    <a:bodyPr/>
                    <a:lstStyle/>
                    <a:p>
                      <a:pPr algn="l"/>
                      <a:r>
                        <a:rPr sz="1000"/>
                        <a:t>Security Officer</a:t>
                      </a:r>
                    </a:p>
                  </a:txBody>
                  <a:tcPr/>
                </a:tc>
                <a:tc>
                  <a:txBody>
                    <a:bodyPr/>
                    <a:lstStyle/>
                    <a:p>
                      <a:pPr algn="l"/>
                      <a:r>
                        <a:rPr sz="1000"/>
                        <a:t>14 days of closure</a:t>
                      </a:r>
                    </a:p>
                  </a:txBody>
                  <a:tcPr/>
                </a:tc>
              </a:tr>
            </a:tbl>
          </a:graphicData>
        </a:graphic>
      </p:graphicFrame>
      <p:sp>
        <p:nvSpPr>
          <p:cNvPr id="5" name="TextBox 4"/>
          <p:cNvSpPr txBox="1"/>
          <p:nvPr/>
        </p:nvSpPr>
        <p:spPr>
          <a:xfrm>
            <a:off x="457200" y="5852160"/>
            <a:ext cx="11247120" cy="548640"/>
          </a:xfrm>
          <a:prstGeom prst="rect">
            <a:avLst/>
          </a:prstGeom>
          <a:noFill/>
        </p:spPr>
        <p:txBody>
          <a:bodyPr wrap="square" tIns="25400" bIns="25400">
            <a:spAutoFit/>
          </a:bodyPr>
          <a:lstStyle/>
          <a:p>
            <a:r>
              <a:rPr b="1" sz="1300">
                <a:solidFill>
                  <a:srgbClr val="222222"/>
                </a:solidFill>
              </a:rPr>
              <a:t>Your role:</a:t>
            </a:r>
            <a:r>
              <a:rPr sz="1300">
                <a:solidFill>
                  <a:srgbClr val="222222"/>
                </a:solidFill>
              </a:rPr>
              <a:t> report promptly, preserve evidence (don't delete logs, don't reformat the laptop), cooperate with the investigation, follow the Security Officer's instructions.</a:t>
            </a:r>
          </a:p>
        </p:txBody>
      </p:sp>
      <p:sp>
        <p:nvSpPr>
          <p:cNvPr id="6" name="TextBox 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7" name="TextBox 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13 / 19</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Subprocessors and BAAs</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Kinometric LLC uses a small set of subprocessors that may have access to PHI. Each is bound by a Business Associate Agreement:</a:t>
            </a:r>
          </a:p>
        </p:txBody>
      </p:sp>
      <p:graphicFrame>
        <p:nvGraphicFramePr>
          <p:cNvPr id="4" name="Table 3"/>
          <p:cNvGraphicFramePr>
            <a:graphicFrameLocks noGrp="1"/>
          </p:cNvGraphicFramePr>
          <p:nvPr/>
        </p:nvGraphicFramePr>
        <p:xfrm>
          <a:off x="274320" y="1463040"/>
          <a:ext cx="11612880" cy="2240280"/>
        </p:xfrm>
        <a:graphic>
          <a:graphicData uri="http://schemas.openxmlformats.org/drawingml/2006/table">
            <a:tbl>
              <a:tblPr firstRow="1" bandRow="1">
                <a:tableStyleId>{5C22544A-7EE6-4342-B048-85BDC9FD1C3A}</a:tableStyleId>
              </a:tblPr>
              <a:tblGrid>
                <a:gridCol w="3870960"/>
                <a:gridCol w="3870960"/>
                <a:gridCol w="3870960"/>
              </a:tblGrid>
              <a:tr h="448056">
                <a:tc>
                  <a:txBody>
                    <a:bodyPr/>
                    <a:lstStyle/>
                    <a:p>
                      <a:pPr algn="l"/>
                      <a:r>
                        <a:rPr sz="1000" b="1">
                          <a:solidFill>
                            <a:srgbClr val="1F497D"/>
                          </a:solidFill>
                        </a:rPr>
                        <a:t>Subprocessor</a:t>
                      </a:r>
                    </a:p>
                  </a:txBody>
                  <a:tcPr>
                    <a:solidFill>
                      <a:srgbClr val="D9E2F3"/>
                    </a:solidFill>
                  </a:tcPr>
                </a:tc>
                <a:tc>
                  <a:txBody>
                    <a:bodyPr/>
                    <a:lstStyle/>
                    <a:p>
                      <a:pPr algn="l"/>
                      <a:r>
                        <a:rPr sz="1000" b="1">
                          <a:solidFill>
                            <a:srgbClr val="1F497D"/>
                          </a:solidFill>
                        </a:rPr>
                        <a:t>Role</a:t>
                      </a:r>
                    </a:p>
                  </a:txBody>
                  <a:tcPr>
                    <a:solidFill>
                      <a:srgbClr val="D9E2F3"/>
                    </a:solidFill>
                  </a:tcPr>
                </a:tc>
                <a:tc>
                  <a:txBody>
                    <a:bodyPr/>
                    <a:lstStyle/>
                    <a:p>
                      <a:pPr algn="l"/>
                      <a:r>
                        <a:rPr sz="1000" b="1">
                          <a:solidFill>
                            <a:srgbClr val="1F497D"/>
                          </a:solidFill>
                        </a:rPr>
                        <a:t>BAA status</a:t>
                      </a:r>
                    </a:p>
                  </a:txBody>
                  <a:tcPr>
                    <a:solidFill>
                      <a:srgbClr val="D9E2F3"/>
                    </a:solidFill>
                  </a:tcPr>
                </a:tc>
              </a:tr>
              <a:tr h="448056">
                <a:tc>
                  <a:txBody>
                    <a:bodyPr/>
                    <a:lstStyle/>
                    <a:p>
                      <a:pPr algn="l"/>
                      <a:r>
                        <a:rPr sz="1000"/>
                        <a:t>Akamai Connected Cloud (Linode)</a:t>
                      </a:r>
                    </a:p>
                  </a:txBody>
                  <a:tcPr/>
                </a:tc>
                <a:tc>
                  <a:txBody>
                    <a:bodyPr/>
                    <a:lstStyle/>
                    <a:p>
                      <a:pPr algn="l"/>
                      <a:r>
                        <a:rPr sz="1000"/>
                        <a:t>Hosting</a:t>
                      </a:r>
                    </a:p>
                  </a:txBody>
                  <a:tcPr/>
                </a:tc>
                <a:tc>
                  <a:txBody>
                    <a:bodyPr/>
                    <a:lstStyle/>
                    <a:p>
                      <a:pPr algn="l"/>
                      <a:r>
                        <a:rPr b="1" sz="1000"/>
                        <a:t>BAA in execution</a:t>
                      </a:r>
                      <a:r>
                        <a:rPr sz="1000"/>
                        <a:t> — ticket 26375232</a:t>
                      </a:r>
                    </a:p>
                  </a:txBody>
                  <a:tcPr/>
                </a:tc>
              </a:tr>
              <a:tr h="448056">
                <a:tc>
                  <a:txBody>
                    <a:bodyPr/>
                    <a:lstStyle/>
                    <a:p>
                      <a:pPr algn="l"/>
                      <a:r>
                        <a:rPr sz="1000"/>
                        <a:t>Kinometric-owned NAS</a:t>
                      </a:r>
                    </a:p>
                  </a:txBody>
                  <a:tcPr/>
                </a:tc>
                <a:tc>
                  <a:txBody>
                    <a:bodyPr/>
                    <a:lstStyle/>
                    <a:p>
                      <a:pPr algn="l"/>
                      <a:r>
                        <a:rPr sz="1000"/>
                        <a:t>Off-site backup target (on Kinometric property)</a:t>
                      </a:r>
                    </a:p>
                  </a:txBody>
                  <a:tcPr/>
                </a:tc>
                <a:tc>
                  <a:txBody>
                    <a:bodyPr/>
                    <a:lstStyle/>
                    <a:p>
                      <a:pPr algn="l"/>
                      <a:r>
                        <a:rPr sz="1000"/>
                        <a:t>No third-party BAA needed (we own the hardware)</a:t>
                      </a:r>
                    </a:p>
                  </a:txBody>
                  <a:tcPr/>
                </a:tc>
              </a:tr>
              <a:tr h="448056">
                <a:tc>
                  <a:txBody>
                    <a:bodyPr/>
                    <a:lstStyle/>
                    <a:p>
                      <a:pPr algn="l"/>
                      <a:r>
                        <a:rPr sz="1000"/>
                        <a:t>athenahealth</a:t>
                      </a:r>
                    </a:p>
                  </a:txBody>
                  <a:tcPr/>
                </a:tc>
                <a:tc>
                  <a:txBody>
                    <a:bodyPr/>
                    <a:lstStyle/>
                    <a:p>
                      <a:pPr algn="l"/>
                      <a:r>
                        <a:rPr sz="1000"/>
                        <a:t>EHR counterparty (the deploying practice's BAA with athena covers this)</a:t>
                      </a:r>
                    </a:p>
                  </a:txBody>
                  <a:tcPr/>
                </a:tc>
                <a:tc>
                  <a:txBody>
                    <a:bodyPr/>
                    <a:lstStyle/>
                    <a:p>
                      <a:pPr algn="l"/>
                      <a:r>
                        <a:rPr sz="1000"/>
                        <a:t>Covered</a:t>
                      </a:r>
                    </a:p>
                  </a:txBody>
                  <a:tcPr/>
                </a:tc>
              </a:tr>
              <a:tr h="448056">
                <a:tc>
                  <a:txBody>
                    <a:bodyPr/>
                    <a:lstStyle/>
                    <a:p>
                      <a:pPr algn="l"/>
                      <a:r>
                        <a:rPr sz="1000"/>
                        <a:t>Microsoft Graph API</a:t>
                      </a:r>
                    </a:p>
                  </a:txBody>
                  <a:tcPr/>
                </a:tc>
                <a:tc>
                  <a:txBody>
                    <a:bodyPr/>
                    <a:lstStyle/>
                    <a:p>
                      <a:pPr algn="l"/>
                      <a:r>
                        <a:rPr sz="1000"/>
                        <a:t>PHI-free email alerts</a:t>
                      </a:r>
                    </a:p>
                  </a:txBody>
                  <a:tcPr/>
                </a:tc>
                <a:tc>
                  <a:txBody>
                    <a:bodyPr/>
                    <a:lstStyle/>
                    <a:p>
                      <a:pPr algn="l"/>
                      <a:r>
                        <a:rPr sz="1000"/>
                        <a:t>No BAA needed (no PHI by design)</a:t>
                      </a:r>
                    </a:p>
                  </a:txBody>
                  <a:tcPr/>
                </a:tc>
              </a:tr>
            </a:tbl>
          </a:graphicData>
        </a:graphic>
      </p:graphicFrame>
      <p:sp>
        <p:nvSpPr>
          <p:cNvPr id="5" name="TextBox 4"/>
          <p:cNvSpPr txBox="1"/>
          <p:nvPr/>
        </p:nvSpPr>
        <p:spPr>
          <a:xfrm>
            <a:off x="457200" y="3794760"/>
            <a:ext cx="11247120" cy="548640"/>
          </a:xfrm>
          <a:prstGeom prst="rect">
            <a:avLst/>
          </a:prstGeom>
          <a:noFill/>
        </p:spPr>
        <p:txBody>
          <a:bodyPr wrap="square" tIns="25400" bIns="25400">
            <a:spAutoFit/>
          </a:bodyPr>
          <a:lstStyle/>
          <a:p>
            <a:r>
              <a:rPr b="1" sz="1300">
                <a:solidFill>
                  <a:srgbClr val="222222"/>
                </a:solidFill>
              </a:rPr>
              <a:t>What this means for you:</a:t>
            </a:r>
            <a:r>
              <a:rPr sz="1300">
                <a:solidFill>
                  <a:srgbClr val="222222"/>
                </a:solidFill>
              </a:rPr>
              <a:t> if you propose introducing a new tool, service, vendor, or library that could touch PHI (analytics, error tracking like Sentry, log shipping, monitoring dashboards), </a:t>
            </a:r>
            <a:r>
              <a:rPr b="1" sz="1300">
                <a:solidFill>
                  <a:srgbClr val="222222"/>
                </a:solidFill>
              </a:rPr>
              <a:t>stop and ask the Security Officer first.</a:t>
            </a:r>
            <a:r>
              <a:rPr sz="1300">
                <a:solidFill>
                  <a:srgbClr val="222222"/>
                </a:solidFill>
              </a:rPr>
              <a:t> No new PHI-exposed subprocessor goes live without a BAA. Period.</a:t>
            </a:r>
          </a:p>
        </p:txBody>
      </p:sp>
      <p:sp>
        <p:nvSpPr>
          <p:cNvPr id="6" name="TextBox 5"/>
          <p:cNvSpPr txBox="1"/>
          <p:nvPr/>
        </p:nvSpPr>
        <p:spPr>
          <a:xfrm>
            <a:off x="457200" y="4983480"/>
            <a:ext cx="11247120" cy="548640"/>
          </a:xfrm>
          <a:prstGeom prst="rect">
            <a:avLst/>
          </a:prstGeom>
          <a:noFill/>
        </p:spPr>
        <p:txBody>
          <a:bodyPr wrap="square" tIns="25400" bIns="25400">
            <a:spAutoFit/>
          </a:bodyPr>
          <a:lstStyle/>
          <a:p>
            <a:r>
              <a:rPr sz="1300">
                <a:solidFill>
                  <a:srgbClr val="222222"/>
                </a:solidFill>
              </a:rPr>
              <a:t>Examples of "could touch PHI" you might not think of:</a:t>
            </a:r>
          </a:p>
        </p:txBody>
      </p:sp>
      <p:sp>
        <p:nvSpPr>
          <p:cNvPr id="7" name="TextBox 6"/>
          <p:cNvSpPr txBox="1"/>
          <p:nvPr/>
        </p:nvSpPr>
        <p:spPr>
          <a:xfrm>
            <a:off x="457200" y="53492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Error-tracking services (Sentry, Rollbar) that capture stack traces with variable values</a:t>
            </a:r>
          </a:p>
        </p:txBody>
      </p:sp>
      <p:sp>
        <p:nvSpPr>
          <p:cNvPr id="8" name="TextBox 7"/>
          <p:cNvSpPr txBox="1"/>
          <p:nvPr/>
        </p:nvSpPr>
        <p:spPr>
          <a:xfrm>
            <a:off x="457200" y="56692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Log-shipping services (Datadog, Loggly) where log content goes to a third party</a:t>
            </a:r>
          </a:p>
        </p:txBody>
      </p:sp>
      <p:sp>
        <p:nvSpPr>
          <p:cNvPr id="9" name="TextBox 8"/>
          <p:cNvSpPr txBox="1"/>
          <p:nvPr/>
        </p:nvSpPr>
        <p:spPr>
          <a:xfrm>
            <a:off x="457200" y="59893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Analytics that record specific URL paths or user IDs</a:t>
            </a:r>
          </a:p>
        </p:txBody>
      </p:sp>
      <p:sp>
        <p:nvSpPr>
          <p:cNvPr id="10" name="TextBox 9"/>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1" name="TextBox 10"/>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14 / 19</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Sanctions</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Failure to comply with Kinometric's HIPAA policies has consequences (§164.308(a)(1)(ii)(C)):</a:t>
            </a:r>
          </a:p>
        </p:txBody>
      </p:sp>
      <p:graphicFrame>
        <p:nvGraphicFramePr>
          <p:cNvPr id="4" name="Table 3"/>
          <p:cNvGraphicFramePr>
            <a:graphicFrameLocks noGrp="1"/>
          </p:cNvGraphicFramePr>
          <p:nvPr/>
        </p:nvGraphicFramePr>
        <p:xfrm>
          <a:off x="274320" y="1188720"/>
          <a:ext cx="11612880" cy="2240280"/>
        </p:xfrm>
        <a:graphic>
          <a:graphicData uri="http://schemas.openxmlformats.org/drawingml/2006/table">
            <a:tbl>
              <a:tblPr firstRow="1" bandRow="1">
                <a:tableStyleId>{5C22544A-7EE6-4342-B048-85BDC9FD1C3A}</a:tableStyleId>
              </a:tblPr>
              <a:tblGrid>
                <a:gridCol w="3870960"/>
                <a:gridCol w="3870960"/>
                <a:gridCol w="3870960"/>
              </a:tblGrid>
              <a:tr h="448056">
                <a:tc>
                  <a:txBody>
                    <a:bodyPr/>
                    <a:lstStyle/>
                    <a:p>
                      <a:pPr algn="l"/>
                      <a:r>
                        <a:rPr sz="1000" b="1">
                          <a:solidFill>
                            <a:srgbClr val="1F497D"/>
                          </a:solidFill>
                        </a:rPr>
                        <a:t>Severity</a:t>
                      </a:r>
                    </a:p>
                  </a:txBody>
                  <a:tcPr>
                    <a:solidFill>
                      <a:srgbClr val="D9E2F3"/>
                    </a:solidFill>
                  </a:tcPr>
                </a:tc>
                <a:tc>
                  <a:txBody>
                    <a:bodyPr/>
                    <a:lstStyle/>
                    <a:p>
                      <a:pPr algn="l"/>
                      <a:r>
                        <a:rPr sz="1000" b="1">
                          <a:solidFill>
                            <a:srgbClr val="1F497D"/>
                          </a:solidFill>
                        </a:rPr>
                        <a:t>Examples</a:t>
                      </a:r>
                    </a:p>
                  </a:txBody>
                  <a:tcPr>
                    <a:solidFill>
                      <a:srgbClr val="D9E2F3"/>
                    </a:solidFill>
                  </a:tcPr>
                </a:tc>
                <a:tc>
                  <a:txBody>
                    <a:bodyPr/>
                    <a:lstStyle/>
                    <a:p>
                      <a:pPr algn="l"/>
                      <a:r>
                        <a:rPr sz="1000" b="1">
                          <a:solidFill>
                            <a:srgbClr val="1F497D"/>
                          </a:solidFill>
                        </a:rPr>
                        <a:t>Typical sanction</a:t>
                      </a:r>
                    </a:p>
                  </a:txBody>
                  <a:tcPr>
                    <a:solidFill>
                      <a:srgbClr val="D9E2F3"/>
                    </a:solidFill>
                  </a:tcPr>
                </a:tc>
              </a:tr>
              <a:tr h="448056">
                <a:tc>
                  <a:txBody>
                    <a:bodyPr/>
                    <a:lstStyle/>
                    <a:p>
                      <a:pPr algn="l"/>
                      <a:r>
                        <a:rPr sz="1000"/>
                        <a:t>Minor</a:t>
                      </a:r>
                    </a:p>
                  </a:txBody>
                  <a:tcPr/>
                </a:tc>
                <a:tc>
                  <a:txBody>
                    <a:bodyPr/>
                    <a:lstStyle/>
                    <a:p>
                      <a:pPr algn="l"/>
                      <a:r>
                        <a:rPr sz="1000"/>
                        <a:t>One-time policy violation; reportable as an incident; no PHI compromise</a:t>
                      </a:r>
                    </a:p>
                  </a:txBody>
                  <a:tcPr/>
                </a:tc>
                <a:tc>
                  <a:txBody>
                    <a:bodyPr/>
                    <a:lstStyle/>
                    <a:p>
                      <a:pPr algn="l"/>
                      <a:r>
                        <a:rPr sz="1000"/>
                        <a:t>Documented warning + retraining</a:t>
                      </a:r>
                    </a:p>
                  </a:txBody>
                  <a:tcPr/>
                </a:tc>
              </a:tr>
              <a:tr h="448056">
                <a:tc>
                  <a:txBody>
                    <a:bodyPr/>
                    <a:lstStyle/>
                    <a:p>
                      <a:pPr algn="l"/>
                      <a:r>
                        <a:rPr sz="1000"/>
                        <a:t>Moderate</a:t>
                      </a:r>
                    </a:p>
                  </a:txBody>
                  <a:tcPr/>
                </a:tc>
                <a:tc>
                  <a:txBody>
                    <a:bodyPr/>
                    <a:lstStyle/>
                    <a:p>
                      <a:pPr algn="l"/>
                      <a:r>
                        <a:rPr sz="1000"/>
                        <a:t>Repeat minor violations; failure to report; password sharing</a:t>
                      </a:r>
                    </a:p>
                  </a:txBody>
                  <a:tcPr/>
                </a:tc>
                <a:tc>
                  <a:txBody>
                    <a:bodyPr/>
                    <a:lstStyle/>
                    <a:p>
                      <a:pPr algn="l"/>
                      <a:r>
                        <a:rPr sz="1000"/>
                        <a:t>Written warning, mandatory retraining, access review</a:t>
                      </a:r>
                    </a:p>
                  </a:txBody>
                  <a:tcPr/>
                </a:tc>
              </a:tr>
              <a:tr h="448056">
                <a:tc>
                  <a:txBody>
                    <a:bodyPr/>
                    <a:lstStyle/>
                    <a:p>
                      <a:pPr algn="l"/>
                      <a:r>
                        <a:rPr sz="1000"/>
                        <a:t>Severe</a:t>
                      </a:r>
                    </a:p>
                  </a:txBody>
                  <a:tcPr/>
                </a:tc>
                <a:tc>
                  <a:txBody>
                    <a:bodyPr/>
                    <a:lstStyle/>
                    <a:p>
                      <a:pPr algn="l"/>
                      <a:r>
                        <a:rPr sz="1000"/>
                        <a:t>Willful access to PHI without business reason; unauthorized disclosure; tampering with audit logs</a:t>
                      </a:r>
                    </a:p>
                  </a:txBody>
                  <a:tcPr/>
                </a:tc>
                <a:tc>
                  <a:txBody>
                    <a:bodyPr/>
                    <a:lstStyle/>
                    <a:p>
                      <a:pPr algn="l"/>
                      <a:r>
                        <a:rPr sz="1000"/>
                        <a:t>Suspension or termination of access; possible termination of employment/contract; potential civil/criminal liability under HIPAA</a:t>
                      </a:r>
                    </a:p>
                  </a:txBody>
                  <a:tcPr/>
                </a:tc>
              </a:tr>
              <a:tr h="448056">
                <a:tc>
                  <a:txBody>
                    <a:bodyPr/>
                    <a:lstStyle/>
                    <a:p>
                      <a:pPr algn="l"/>
                      <a:r>
                        <a:rPr sz="1000"/>
                        <a:t>Egregious</a:t>
                      </a:r>
                    </a:p>
                  </a:txBody>
                  <a:tcPr/>
                </a:tc>
                <a:tc>
                  <a:txBody>
                    <a:bodyPr/>
                    <a:lstStyle/>
                    <a:p>
                      <a:pPr algn="l"/>
                      <a:r>
                        <a:rPr sz="1000"/>
                        <a:t>Sale or theft of PHI; deliberate breach</a:t>
                      </a:r>
                    </a:p>
                  </a:txBody>
                  <a:tcPr/>
                </a:tc>
                <a:tc>
                  <a:txBody>
                    <a:bodyPr/>
                    <a:lstStyle/>
                    <a:p>
                      <a:pPr algn="l"/>
                      <a:r>
                        <a:rPr sz="1000"/>
                        <a:t>Termination; reporting to HHS; criminal referral</a:t>
                      </a:r>
                    </a:p>
                  </a:txBody>
                  <a:tcPr/>
                </a:tc>
              </a:tr>
            </a:tbl>
          </a:graphicData>
        </a:graphic>
      </p:graphicFrame>
      <p:sp>
        <p:nvSpPr>
          <p:cNvPr id="5" name="TextBox 4"/>
          <p:cNvSpPr txBox="1"/>
          <p:nvPr/>
        </p:nvSpPr>
        <p:spPr>
          <a:xfrm>
            <a:off x="457200" y="3520440"/>
            <a:ext cx="11247120" cy="548640"/>
          </a:xfrm>
          <a:prstGeom prst="rect">
            <a:avLst/>
          </a:prstGeom>
          <a:noFill/>
        </p:spPr>
        <p:txBody>
          <a:bodyPr wrap="square" tIns="25400" bIns="25400">
            <a:spAutoFit/>
          </a:bodyPr>
          <a:lstStyle/>
          <a:p>
            <a:r>
              <a:rPr sz="1300">
                <a:solidFill>
                  <a:srgbClr val="222222"/>
                </a:solidFill>
              </a:rPr>
              <a:t>Sanctions decisions are made by the Security Officer with the Managing Member. Sanctions are documented in the workforce file and retained for 6 years.</a:t>
            </a:r>
          </a:p>
        </p:txBody>
      </p:sp>
      <p:sp>
        <p:nvSpPr>
          <p:cNvPr id="6" name="TextBox 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7" name="TextBox 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15 / 19</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Patient rights (you should know these)</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Patients have rights under HIPAA. Kinometric supports the practice in honoring them:</a:t>
            </a:r>
          </a:p>
        </p:txBody>
      </p:sp>
      <p:sp>
        <p:nvSpPr>
          <p:cNvPr id="4" name="TextBox 3"/>
          <p:cNvSpPr txBox="1"/>
          <p:nvPr/>
        </p:nvSpPr>
        <p:spPr>
          <a:xfrm>
            <a:off x="457200" y="118872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access</a:t>
            </a:r>
            <a:r>
              <a:rPr sz="1300">
                <a:solidFill>
                  <a:srgbClr val="222222"/>
                </a:solidFill>
              </a:rPr>
              <a:t> (§164.524): patient can request a copy of their PHI; we support the practice in producing it.</a:t>
            </a:r>
          </a:p>
        </p:txBody>
      </p:sp>
      <p:sp>
        <p:nvSpPr>
          <p:cNvPr id="5" name="TextBox 4"/>
          <p:cNvSpPr txBox="1"/>
          <p:nvPr/>
        </p:nvSpPr>
        <p:spPr>
          <a:xfrm>
            <a:off x="457200" y="17830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amend</a:t>
            </a:r>
            <a:r>
              <a:rPr sz="1300">
                <a:solidFill>
                  <a:srgbClr val="222222"/>
                </a:solidFill>
              </a:rPr>
              <a:t> (§164.526): patient can request corrections to inaccurate PHI; we apply corrections at the practice's direction.</a:t>
            </a:r>
          </a:p>
        </p:txBody>
      </p:sp>
      <p:sp>
        <p:nvSpPr>
          <p:cNvPr id="6" name="TextBox 5"/>
          <p:cNvSpPr txBox="1"/>
          <p:nvPr/>
        </p:nvSpPr>
        <p:spPr>
          <a:xfrm>
            <a:off x="457200" y="23774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an accounting of disclosures</a:t>
            </a:r>
            <a:r>
              <a:rPr sz="1300">
                <a:solidFill>
                  <a:srgbClr val="222222"/>
                </a:solidFill>
              </a:rPr>
              <a:t> (§164.528): patient can ask for a list of certain disclosures; our audit log supports this.</a:t>
            </a:r>
          </a:p>
        </p:txBody>
      </p:sp>
      <p:sp>
        <p:nvSpPr>
          <p:cNvPr id="7" name="TextBox 6"/>
          <p:cNvSpPr txBox="1"/>
          <p:nvPr/>
        </p:nvSpPr>
        <p:spPr>
          <a:xfrm>
            <a:off x="457200" y="29718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request restrictions</a:t>
            </a:r>
            <a:r>
              <a:rPr sz="1300">
                <a:solidFill>
                  <a:srgbClr val="222222"/>
                </a:solidFill>
              </a:rPr>
              <a:t> (§164.522): patient may request limits on disclosure; we honor those the practice agrees to.</a:t>
            </a:r>
          </a:p>
        </p:txBody>
      </p:sp>
      <p:sp>
        <p:nvSpPr>
          <p:cNvPr id="8" name="TextBox 7"/>
          <p:cNvSpPr txBox="1"/>
          <p:nvPr/>
        </p:nvSpPr>
        <p:spPr>
          <a:xfrm>
            <a:off x="457200" y="356616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confidential communications</a:t>
            </a:r>
            <a:r>
              <a:rPr sz="1300">
                <a:solidFill>
                  <a:srgbClr val="222222"/>
                </a:solidFill>
              </a:rPr>
              <a:t> (§164.522(b)): patient may request communication via specific means.</a:t>
            </a:r>
          </a:p>
        </p:txBody>
      </p:sp>
      <p:sp>
        <p:nvSpPr>
          <p:cNvPr id="9" name="TextBox 8"/>
          <p:cNvSpPr txBox="1"/>
          <p:nvPr/>
        </p:nvSpPr>
        <p:spPr>
          <a:xfrm>
            <a:off x="457200" y="416052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Right to be notified of a breach</a:t>
            </a:r>
            <a:r>
              <a:rPr sz="1300">
                <a:solidFill>
                  <a:srgbClr val="222222"/>
                </a:solidFill>
              </a:rPr>
              <a:t> (§164.404): if a breach affects them, they will be told.</a:t>
            </a:r>
          </a:p>
        </p:txBody>
      </p:sp>
      <p:sp>
        <p:nvSpPr>
          <p:cNvPr id="10" name="TextBox 9"/>
          <p:cNvSpPr txBox="1"/>
          <p:nvPr/>
        </p:nvSpPr>
        <p:spPr>
          <a:xfrm>
            <a:off x="457200" y="4480560"/>
            <a:ext cx="11247120" cy="548640"/>
          </a:xfrm>
          <a:prstGeom prst="rect">
            <a:avLst/>
          </a:prstGeom>
          <a:noFill/>
        </p:spPr>
        <p:txBody>
          <a:bodyPr wrap="square" tIns="25400" bIns="25400">
            <a:spAutoFit/>
          </a:bodyPr>
          <a:lstStyle/>
          <a:p>
            <a:r>
              <a:rPr b="1" sz="1300">
                <a:solidFill>
                  <a:srgbClr val="222222"/>
                </a:solidFill>
              </a:rPr>
              <a:t>Your role:</a:t>
            </a:r>
            <a:r>
              <a:rPr sz="1300">
                <a:solidFill>
                  <a:srgbClr val="222222"/>
                </a:solidFill>
              </a:rPr>
              <a:t> if a patient (or anyone claiming to act on a patient's behalf) contacts Kinometric directly with one of these requests, </a:t>
            </a:r>
            <a:r>
              <a:rPr b="1" sz="1300">
                <a:solidFill>
                  <a:srgbClr val="222222"/>
                </a:solidFill>
              </a:rPr>
              <a:t>route them to the practice</a:t>
            </a:r>
            <a:r>
              <a:rPr sz="1300">
                <a:solidFill>
                  <a:srgbClr val="222222"/>
                </a:solidFill>
              </a:rPr>
              <a:t> — the practice is the Covered Entity that responds to patient requests. Forward the request to </a:t>
            </a:r>
            <a:r>
              <a:rPr sz="1300">
                <a:solidFill>
                  <a:srgbClr val="222222"/>
                </a:solidFill>
                <a:latin typeface="Consolas"/>
              </a:rPr>
              <a:t>support@kinometric.com</a:t>
            </a:r>
            <a:r>
              <a:rPr sz="1300">
                <a:solidFill>
                  <a:srgbClr val="222222"/>
                </a:solidFill>
              </a:rPr>
              <a:t>, do not respond directly with PHI.</a:t>
            </a:r>
          </a:p>
        </p:txBody>
      </p:sp>
      <p:sp>
        <p:nvSpPr>
          <p:cNvPr id="11" name="TextBox 10"/>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2" name="TextBox 11"/>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16 / 19</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Your specific responsibilities (summary checklist)</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By signing the attestation, you agree that you understand and will follow these responsibilities:</a:t>
            </a:r>
          </a:p>
        </p:txBody>
      </p:sp>
      <p:sp>
        <p:nvSpPr>
          <p:cNvPr id="4" name="TextBox 3"/>
          <p:cNvSpPr txBox="1"/>
          <p:nvPr/>
        </p:nvSpPr>
        <p:spPr>
          <a:xfrm>
            <a:off x="457200" y="1188720"/>
            <a:ext cx="11247120" cy="548640"/>
          </a:xfrm>
          <a:prstGeom prst="rect">
            <a:avLst/>
          </a:prstGeom>
          <a:noFill/>
        </p:spPr>
        <p:txBody>
          <a:bodyPr wrap="square" tIns="25400" bIns="25400">
            <a:spAutoFit/>
          </a:bodyPr>
          <a:lstStyle/>
          <a:p>
            <a:r>
              <a:rPr sz="1300">
                <a:solidFill>
                  <a:srgbClr val="222222"/>
                </a:solidFill>
              </a:rPr>
              <a:t>1. ☐ I will complete this training before accessing PHI, and at least annually thereafter.</a:t>
            </a:r>
          </a:p>
        </p:txBody>
      </p:sp>
      <p:sp>
        <p:nvSpPr>
          <p:cNvPr id="5" name="TextBox 4"/>
          <p:cNvSpPr txBox="1"/>
          <p:nvPr/>
        </p:nvSpPr>
        <p:spPr>
          <a:xfrm>
            <a:off x="457200" y="1554480"/>
            <a:ext cx="11247120" cy="548640"/>
          </a:xfrm>
          <a:prstGeom prst="rect">
            <a:avLst/>
          </a:prstGeom>
          <a:noFill/>
        </p:spPr>
        <p:txBody>
          <a:bodyPr wrap="square" tIns="25400" bIns="25400">
            <a:spAutoFit/>
          </a:bodyPr>
          <a:lstStyle/>
          <a:p>
            <a:r>
              <a:rPr sz="1300">
                <a:solidFill>
                  <a:srgbClr val="222222"/>
                </a:solidFill>
              </a:rPr>
              <a:t>2. ☐ I will use my unique, named account — never a shared account or someone else's credentials.</a:t>
            </a:r>
          </a:p>
        </p:txBody>
      </p:sp>
      <p:sp>
        <p:nvSpPr>
          <p:cNvPr id="6" name="TextBox 5"/>
          <p:cNvSpPr txBox="1"/>
          <p:nvPr/>
        </p:nvSpPr>
        <p:spPr>
          <a:xfrm>
            <a:off x="457200" y="1920240"/>
            <a:ext cx="11247120" cy="548640"/>
          </a:xfrm>
          <a:prstGeom prst="rect">
            <a:avLst/>
          </a:prstGeom>
          <a:noFill/>
        </p:spPr>
        <p:txBody>
          <a:bodyPr wrap="square" tIns="25400" bIns="25400">
            <a:spAutoFit/>
          </a:bodyPr>
          <a:lstStyle/>
          <a:p>
            <a:r>
              <a:rPr sz="1300">
                <a:solidFill>
                  <a:srgbClr val="222222"/>
                </a:solidFill>
              </a:rPr>
              <a:t>3. ☐ I will use a HIPAA-compliant password, and will enroll in TOTP 2FA when 2FA rollout reaches my account — it is required for all PHI access before production go-live.</a:t>
            </a:r>
          </a:p>
        </p:txBody>
      </p:sp>
      <p:sp>
        <p:nvSpPr>
          <p:cNvPr id="7" name="TextBox 6"/>
          <p:cNvSpPr txBox="1"/>
          <p:nvPr/>
        </p:nvSpPr>
        <p:spPr>
          <a:xfrm>
            <a:off x="457200" y="2560320"/>
            <a:ext cx="11247120" cy="548640"/>
          </a:xfrm>
          <a:prstGeom prst="rect">
            <a:avLst/>
          </a:prstGeom>
          <a:noFill/>
        </p:spPr>
        <p:txBody>
          <a:bodyPr wrap="square" tIns="25400" bIns="25400">
            <a:spAutoFit/>
          </a:bodyPr>
          <a:lstStyle/>
          <a:p>
            <a:r>
              <a:rPr sz="1300">
                <a:solidFill>
                  <a:srgbClr val="222222"/>
                </a:solidFill>
              </a:rPr>
              <a:t>4. ☐ I will lock my workstation when stepping away.</a:t>
            </a:r>
          </a:p>
        </p:txBody>
      </p:sp>
      <p:sp>
        <p:nvSpPr>
          <p:cNvPr id="8" name="TextBox 7"/>
          <p:cNvSpPr txBox="1"/>
          <p:nvPr/>
        </p:nvSpPr>
        <p:spPr>
          <a:xfrm>
            <a:off x="457200" y="2926080"/>
            <a:ext cx="11247120" cy="548640"/>
          </a:xfrm>
          <a:prstGeom prst="rect">
            <a:avLst/>
          </a:prstGeom>
          <a:noFill/>
        </p:spPr>
        <p:txBody>
          <a:bodyPr wrap="square" tIns="25400" bIns="25400">
            <a:spAutoFit/>
          </a:bodyPr>
          <a:lstStyle/>
          <a:p>
            <a:r>
              <a:rPr sz="1300">
                <a:solidFill>
                  <a:srgbClr val="222222"/>
                </a:solidFill>
              </a:rPr>
              <a:t>5. ☐ I will not save PHI to my local disk, personal cloud, USB, or any unmanaged location.</a:t>
            </a:r>
          </a:p>
        </p:txBody>
      </p:sp>
      <p:sp>
        <p:nvSpPr>
          <p:cNvPr id="9" name="TextBox 8"/>
          <p:cNvSpPr txBox="1"/>
          <p:nvPr/>
        </p:nvSpPr>
        <p:spPr>
          <a:xfrm>
            <a:off x="457200" y="3291840"/>
            <a:ext cx="11247120" cy="548640"/>
          </a:xfrm>
          <a:prstGeom prst="rect">
            <a:avLst/>
          </a:prstGeom>
          <a:noFill/>
        </p:spPr>
        <p:txBody>
          <a:bodyPr wrap="square" tIns="25400" bIns="25400">
            <a:spAutoFit/>
          </a:bodyPr>
          <a:lstStyle/>
          <a:p>
            <a:r>
              <a:rPr sz="1300">
                <a:solidFill>
                  <a:srgbClr val="222222"/>
                </a:solidFill>
              </a:rPr>
              <a:t>6. ☐ I will not access PHI outside the scope of my job.</a:t>
            </a:r>
          </a:p>
        </p:txBody>
      </p:sp>
      <p:sp>
        <p:nvSpPr>
          <p:cNvPr id="10" name="TextBox 9"/>
          <p:cNvSpPr txBox="1"/>
          <p:nvPr/>
        </p:nvSpPr>
        <p:spPr>
          <a:xfrm>
            <a:off x="457200" y="3657600"/>
            <a:ext cx="11247120" cy="548640"/>
          </a:xfrm>
          <a:prstGeom prst="rect">
            <a:avLst/>
          </a:prstGeom>
          <a:noFill/>
        </p:spPr>
        <p:txBody>
          <a:bodyPr wrap="square" tIns="25400" bIns="25400">
            <a:spAutoFit/>
          </a:bodyPr>
          <a:lstStyle/>
          <a:p>
            <a:r>
              <a:rPr sz="1300">
                <a:solidFill>
                  <a:srgbClr val="222222"/>
                </a:solidFill>
              </a:rPr>
              <a:t>7. ☐ I will follow the minimum-necessary rule when accessing, using, or disclosing PHI.</a:t>
            </a:r>
          </a:p>
        </p:txBody>
      </p:sp>
      <p:sp>
        <p:nvSpPr>
          <p:cNvPr id="11" name="TextBox 10"/>
          <p:cNvSpPr txBox="1"/>
          <p:nvPr/>
        </p:nvSpPr>
        <p:spPr>
          <a:xfrm>
            <a:off x="457200" y="4023360"/>
            <a:ext cx="11247120" cy="548640"/>
          </a:xfrm>
          <a:prstGeom prst="rect">
            <a:avLst/>
          </a:prstGeom>
          <a:noFill/>
        </p:spPr>
        <p:txBody>
          <a:bodyPr wrap="square" tIns="25400" bIns="25400">
            <a:spAutoFit/>
          </a:bodyPr>
          <a:lstStyle/>
          <a:p>
            <a:r>
              <a:rPr sz="1300">
                <a:solidFill>
                  <a:srgbClr val="222222"/>
                </a:solidFill>
              </a:rPr>
              <a:t>8. ☐ I will not install or introduce any third-party tool/service that could touch PHI without Security Officer approval.</a:t>
            </a:r>
          </a:p>
        </p:txBody>
      </p:sp>
      <p:sp>
        <p:nvSpPr>
          <p:cNvPr id="12" name="TextBox 11"/>
          <p:cNvSpPr txBox="1"/>
          <p:nvPr/>
        </p:nvSpPr>
        <p:spPr>
          <a:xfrm>
            <a:off x="457200" y="4663440"/>
            <a:ext cx="11247120" cy="548640"/>
          </a:xfrm>
          <a:prstGeom prst="rect">
            <a:avLst/>
          </a:prstGeom>
          <a:noFill/>
        </p:spPr>
        <p:txBody>
          <a:bodyPr wrap="square" tIns="25400" bIns="25400">
            <a:spAutoFit/>
          </a:bodyPr>
          <a:lstStyle/>
          <a:p>
            <a:r>
              <a:rPr sz="1300">
                <a:solidFill>
                  <a:srgbClr val="222222"/>
                </a:solidFill>
              </a:rPr>
              <a:t>9. ☐ I will report security incidents immediately to the Security Officer.</a:t>
            </a:r>
          </a:p>
        </p:txBody>
      </p:sp>
      <p:sp>
        <p:nvSpPr>
          <p:cNvPr id="13" name="TextBox 12"/>
          <p:cNvSpPr txBox="1"/>
          <p:nvPr/>
        </p:nvSpPr>
        <p:spPr>
          <a:xfrm>
            <a:off x="457200" y="5029200"/>
            <a:ext cx="11247120" cy="548640"/>
          </a:xfrm>
          <a:prstGeom prst="rect">
            <a:avLst/>
          </a:prstGeom>
          <a:noFill/>
        </p:spPr>
        <p:txBody>
          <a:bodyPr wrap="square" tIns="25400" bIns="25400">
            <a:spAutoFit/>
          </a:bodyPr>
          <a:lstStyle/>
          <a:p>
            <a:r>
              <a:rPr sz="1300">
                <a:solidFill>
                  <a:srgbClr val="222222"/>
                </a:solidFill>
              </a:rPr>
              <a:t>10. ☐ I will preserve evidence (logs, system state) during an incident and cooperate with the investigation.</a:t>
            </a:r>
          </a:p>
        </p:txBody>
      </p:sp>
      <p:sp>
        <p:nvSpPr>
          <p:cNvPr id="14" name="TextBox 13"/>
          <p:cNvSpPr txBox="1"/>
          <p:nvPr/>
        </p:nvSpPr>
        <p:spPr>
          <a:xfrm>
            <a:off x="457200" y="5669280"/>
            <a:ext cx="11247120" cy="548640"/>
          </a:xfrm>
          <a:prstGeom prst="rect">
            <a:avLst/>
          </a:prstGeom>
          <a:noFill/>
        </p:spPr>
        <p:txBody>
          <a:bodyPr wrap="square" tIns="25400" bIns="25400">
            <a:spAutoFit/>
          </a:bodyPr>
          <a:lstStyle/>
          <a:p>
            <a:r>
              <a:rPr sz="1300">
                <a:solidFill>
                  <a:srgbClr val="222222"/>
                </a:solidFill>
              </a:rPr>
              <a:t>11. ☐ I will not retaliate against any colleague who reports an incident in good faith.</a:t>
            </a:r>
          </a:p>
        </p:txBody>
      </p:sp>
      <p:sp>
        <p:nvSpPr>
          <p:cNvPr id="15" name="TextBox 14"/>
          <p:cNvSpPr txBox="1"/>
          <p:nvPr/>
        </p:nvSpPr>
        <p:spPr>
          <a:xfrm>
            <a:off x="457200" y="6035040"/>
            <a:ext cx="11247120" cy="548640"/>
          </a:xfrm>
          <a:prstGeom prst="rect">
            <a:avLst/>
          </a:prstGeom>
          <a:noFill/>
        </p:spPr>
        <p:txBody>
          <a:bodyPr wrap="square" tIns="25400" bIns="25400">
            <a:spAutoFit/>
          </a:bodyPr>
          <a:lstStyle/>
          <a:p>
            <a:r>
              <a:rPr sz="1300">
                <a:solidFill>
                  <a:srgbClr val="222222"/>
                </a:solidFill>
              </a:rPr>
              <a:t>12. ☐ I will direct patient requests (access, amendment, accounting) to the deploying practice via support@kinometric.com.</a:t>
            </a:r>
          </a:p>
        </p:txBody>
      </p:sp>
      <p:sp>
        <p:nvSpPr>
          <p:cNvPr id="16" name="TextBox 1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7" name="TextBox 1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17 / 19</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Where to find everything</a:t>
            </a:r>
          </a:p>
        </p:txBody>
      </p:sp>
      <p:sp>
        <p:nvSpPr>
          <p:cNvPr id="3" name="TextBox 2"/>
          <p:cNvSpPr txBox="1"/>
          <p:nvPr/>
        </p:nvSpPr>
        <p:spPr>
          <a:xfrm>
            <a:off x="457200" y="82296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This training:</a:t>
            </a:r>
            <a:r>
              <a:rPr sz="1300">
                <a:solidFill>
                  <a:srgbClr val="222222"/>
                </a:solidFill>
              </a:rPr>
              <a:t> </a:t>
            </a:r>
            <a:r>
              <a:rPr sz="1300">
                <a:solidFill>
                  <a:srgbClr val="222222"/>
                </a:solidFill>
                <a:latin typeface="Consolas"/>
              </a:rPr>
              <a:t>docs/hipaa_workforce_training.md</a:t>
            </a:r>
            <a:r>
              <a:rPr sz="1300">
                <a:solidFill>
                  <a:srgbClr val="222222"/>
                </a:solidFill>
              </a:rPr>
              <a:t> (source) and </a:t>
            </a:r>
            <a:r>
              <a:rPr sz="1300">
                <a:solidFill>
                  <a:srgbClr val="222222"/>
                </a:solidFill>
                <a:latin typeface="Consolas"/>
              </a:rPr>
              <a:t>.pptx</a:t>
            </a:r>
            <a:r>
              <a:rPr sz="1300">
                <a:solidFill>
                  <a:srgbClr val="222222"/>
                </a:solidFill>
              </a:rPr>
              <a:t> (slide deck)</a:t>
            </a:r>
          </a:p>
        </p:txBody>
      </p:sp>
      <p:sp>
        <p:nvSpPr>
          <p:cNvPr id="4" name="TextBox 3"/>
          <p:cNvSpPr txBox="1"/>
          <p:nvPr/>
        </p:nvSpPr>
        <p:spPr>
          <a:xfrm>
            <a:off x="457200" y="11430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Incident Response Plan:</a:t>
            </a:r>
            <a:r>
              <a:rPr sz="1300">
                <a:solidFill>
                  <a:srgbClr val="222222"/>
                </a:solidFill>
              </a:rPr>
              <a:t> </a:t>
            </a:r>
            <a:r>
              <a:rPr sz="1300">
                <a:solidFill>
                  <a:srgbClr val="222222"/>
                </a:solidFill>
                <a:latin typeface="Consolas"/>
              </a:rPr>
              <a:t>docs/incident_response_plan.md</a:t>
            </a:r>
          </a:p>
        </p:txBody>
      </p:sp>
      <p:sp>
        <p:nvSpPr>
          <p:cNvPr id="5" name="TextBox 4"/>
          <p:cNvSpPr txBox="1"/>
          <p:nvPr/>
        </p:nvSpPr>
        <p:spPr>
          <a:xfrm>
            <a:off x="457200" y="14630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Athena Tech Spec (security architecture):</a:t>
            </a:r>
            <a:r>
              <a:rPr sz="1300">
                <a:solidFill>
                  <a:srgbClr val="222222"/>
                </a:solidFill>
              </a:rPr>
              <a:t> </a:t>
            </a:r>
            <a:r>
              <a:rPr sz="1300">
                <a:solidFill>
                  <a:srgbClr val="222222"/>
                </a:solidFill>
                <a:latin typeface="Consolas"/>
              </a:rPr>
              <a:t>docs/athena_tech_spec_draft.md</a:t>
            </a:r>
          </a:p>
        </p:txBody>
      </p:sp>
      <p:sp>
        <p:nvSpPr>
          <p:cNvPr id="6" name="TextBox 5"/>
          <p:cNvSpPr txBox="1"/>
          <p:nvPr/>
        </p:nvSpPr>
        <p:spPr>
          <a:xfrm>
            <a:off x="457200" y="17830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Backup Plan:</a:t>
            </a:r>
            <a:r>
              <a:rPr sz="1300">
                <a:solidFill>
                  <a:srgbClr val="222222"/>
                </a:solidFill>
              </a:rPr>
              <a:t> </a:t>
            </a:r>
            <a:r>
              <a:rPr sz="1300">
                <a:solidFill>
                  <a:srgbClr val="222222"/>
                </a:solidFill>
                <a:latin typeface="Consolas"/>
              </a:rPr>
              <a:t>BACKUP_PLAN.md</a:t>
            </a:r>
            <a:r>
              <a:rPr sz="1300">
                <a:solidFill>
                  <a:srgbClr val="222222"/>
                </a:solidFill>
              </a:rPr>
              <a:t> (on the Kinometric server)</a:t>
            </a:r>
          </a:p>
        </p:txBody>
      </p:sp>
      <p:sp>
        <p:nvSpPr>
          <p:cNvPr id="7" name="TextBox 6"/>
          <p:cNvSpPr txBox="1"/>
          <p:nvPr/>
        </p:nvSpPr>
        <p:spPr>
          <a:xfrm>
            <a:off x="457200" y="210312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Password Policy:</a:t>
            </a:r>
            <a:r>
              <a:rPr sz="1300">
                <a:solidFill>
                  <a:srgbClr val="222222"/>
                </a:solidFill>
              </a:rPr>
              <a:t> </a:t>
            </a:r>
            <a:r>
              <a:rPr sz="1300">
                <a:solidFill>
                  <a:srgbClr val="222222"/>
                </a:solidFill>
                <a:latin typeface="Consolas"/>
              </a:rPr>
              <a:t>password_policy.php</a:t>
            </a:r>
            <a:r>
              <a:rPr sz="1300">
                <a:solidFill>
                  <a:srgbClr val="222222"/>
                </a:solidFill>
              </a:rPr>
              <a:t> (code) — summary above</a:t>
            </a:r>
          </a:p>
        </p:txBody>
      </p:sp>
      <p:sp>
        <p:nvSpPr>
          <p:cNvPr id="8" name="TextBox 7"/>
          <p:cNvSpPr txBox="1"/>
          <p:nvPr/>
        </p:nvSpPr>
        <p:spPr>
          <a:xfrm>
            <a:off x="457200" y="242316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Security Officer:</a:t>
            </a:r>
            <a:r>
              <a:rPr sz="1300">
                <a:solidFill>
                  <a:srgbClr val="222222"/>
                </a:solidFill>
              </a:rPr>
              <a:t> Anant Johnson — </a:t>
            </a:r>
            <a:r>
              <a:rPr sz="1300">
                <a:solidFill>
                  <a:srgbClr val="222222"/>
                </a:solidFill>
                <a:latin typeface="Consolas"/>
              </a:rPr>
              <a:t>anant@johnsonconsultingllc.com</a:t>
            </a:r>
          </a:p>
        </p:txBody>
      </p:sp>
      <p:sp>
        <p:nvSpPr>
          <p:cNvPr id="9" name="TextBox 8"/>
          <p:cNvSpPr txBox="1"/>
          <p:nvPr/>
        </p:nvSpPr>
        <p:spPr>
          <a:xfrm>
            <a:off x="457200" y="27432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Privacy Officer:</a:t>
            </a:r>
            <a:r>
              <a:rPr sz="1300">
                <a:solidFill>
                  <a:srgbClr val="222222"/>
                </a:solidFill>
              </a:rPr>
              <a:t> Anant Johnson (combined role)</a:t>
            </a:r>
          </a:p>
        </p:txBody>
      </p:sp>
      <p:sp>
        <p:nvSpPr>
          <p:cNvPr id="10" name="TextBox 9"/>
          <p:cNvSpPr txBox="1"/>
          <p:nvPr/>
        </p:nvSpPr>
        <p:spPr>
          <a:xfrm>
            <a:off x="457200" y="30632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Operations distribution:</a:t>
            </a:r>
            <a:r>
              <a:rPr sz="1300">
                <a:solidFill>
                  <a:srgbClr val="222222"/>
                </a:solidFill>
              </a:rPr>
              <a:t> </a:t>
            </a:r>
            <a:r>
              <a:rPr sz="1300">
                <a:solidFill>
                  <a:srgbClr val="222222"/>
                </a:solidFill>
                <a:latin typeface="Consolas"/>
              </a:rPr>
              <a:t>dev@kinometric.com</a:t>
            </a:r>
          </a:p>
        </p:txBody>
      </p:sp>
      <p:sp>
        <p:nvSpPr>
          <p:cNvPr id="11" name="TextBox 10"/>
          <p:cNvSpPr txBox="1"/>
          <p:nvPr/>
        </p:nvSpPr>
        <p:spPr>
          <a:xfrm>
            <a:off x="457200" y="33832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HHS HIPAA reference:</a:t>
            </a:r>
            <a:r>
              <a:rPr sz="1300">
                <a:solidFill>
                  <a:srgbClr val="222222"/>
                </a:solidFill>
              </a:rPr>
              <a:t> https://www.hhs.gov/hipaa/</a:t>
            </a:r>
          </a:p>
        </p:txBody>
      </p:sp>
      <p:sp>
        <p:nvSpPr>
          <p:cNvPr id="12" name="TextBox 11"/>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3" name="TextBox 12"/>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18 / 19</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Sign the attestation</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You have completed the training when you have:</a:t>
            </a:r>
          </a:p>
        </p:txBody>
      </p:sp>
      <p:sp>
        <p:nvSpPr>
          <p:cNvPr id="4" name="TextBox 3"/>
          <p:cNvSpPr txBox="1"/>
          <p:nvPr/>
        </p:nvSpPr>
        <p:spPr>
          <a:xfrm>
            <a:off x="457200" y="1188720"/>
            <a:ext cx="11247120" cy="548640"/>
          </a:xfrm>
          <a:prstGeom prst="rect">
            <a:avLst/>
          </a:prstGeom>
          <a:noFill/>
        </p:spPr>
        <p:txBody>
          <a:bodyPr wrap="square" tIns="25400" bIns="25400">
            <a:spAutoFit/>
          </a:bodyPr>
          <a:lstStyle/>
          <a:p>
            <a:r>
              <a:rPr sz="1300">
                <a:solidFill>
                  <a:srgbClr val="222222"/>
                </a:solidFill>
              </a:rPr>
              <a:t>1. Read or reviewed every slide</a:t>
            </a:r>
          </a:p>
        </p:txBody>
      </p:sp>
      <p:sp>
        <p:nvSpPr>
          <p:cNvPr id="5" name="TextBox 4"/>
          <p:cNvSpPr txBox="1"/>
          <p:nvPr/>
        </p:nvSpPr>
        <p:spPr>
          <a:xfrm>
            <a:off x="457200" y="1554480"/>
            <a:ext cx="11247120" cy="548640"/>
          </a:xfrm>
          <a:prstGeom prst="rect">
            <a:avLst/>
          </a:prstGeom>
          <a:noFill/>
        </p:spPr>
        <p:txBody>
          <a:bodyPr wrap="square" tIns="25400" bIns="25400">
            <a:spAutoFit/>
          </a:bodyPr>
          <a:lstStyle/>
          <a:p>
            <a:r>
              <a:rPr sz="1300">
                <a:solidFill>
                  <a:srgbClr val="222222"/>
                </a:solidFill>
              </a:rPr>
              <a:t>2. Asked any questions to the Security Officer</a:t>
            </a:r>
          </a:p>
        </p:txBody>
      </p:sp>
      <p:sp>
        <p:nvSpPr>
          <p:cNvPr id="6" name="TextBox 5"/>
          <p:cNvSpPr txBox="1"/>
          <p:nvPr/>
        </p:nvSpPr>
        <p:spPr>
          <a:xfrm>
            <a:off x="457200" y="1920240"/>
            <a:ext cx="11247120" cy="548640"/>
          </a:xfrm>
          <a:prstGeom prst="rect">
            <a:avLst/>
          </a:prstGeom>
          <a:noFill/>
        </p:spPr>
        <p:txBody>
          <a:bodyPr wrap="square" tIns="25400" bIns="25400">
            <a:spAutoFit/>
          </a:bodyPr>
          <a:lstStyle/>
          <a:p>
            <a:r>
              <a:rPr sz="1300">
                <a:solidFill>
                  <a:srgbClr val="222222"/>
                </a:solidFill>
              </a:rPr>
              <a:t>3. Signed and dated the attestation form (</a:t>
            </a:r>
            <a:r>
              <a:rPr sz="1300">
                <a:solidFill>
                  <a:srgbClr val="222222"/>
                </a:solidFill>
                <a:latin typeface="Consolas"/>
              </a:rPr>
              <a:t>hipaa_training_attestation.docx</a:t>
            </a:r>
            <a:r>
              <a:rPr sz="1300">
                <a:solidFill>
                  <a:srgbClr val="222222"/>
                </a:solidFill>
              </a:rPr>
              <a:t>)</a:t>
            </a:r>
          </a:p>
        </p:txBody>
      </p:sp>
      <p:sp>
        <p:nvSpPr>
          <p:cNvPr id="7" name="TextBox 6"/>
          <p:cNvSpPr txBox="1"/>
          <p:nvPr/>
        </p:nvSpPr>
        <p:spPr>
          <a:xfrm>
            <a:off x="457200" y="2286000"/>
            <a:ext cx="11247120" cy="548640"/>
          </a:xfrm>
          <a:prstGeom prst="rect">
            <a:avLst/>
          </a:prstGeom>
          <a:noFill/>
        </p:spPr>
        <p:txBody>
          <a:bodyPr wrap="square" tIns="25400" bIns="25400">
            <a:spAutoFit/>
          </a:bodyPr>
          <a:lstStyle/>
          <a:p>
            <a:r>
              <a:rPr sz="1300">
                <a:solidFill>
                  <a:srgbClr val="222222"/>
                </a:solidFill>
              </a:rPr>
              <a:t>4. Returned the signed attestation to </a:t>
            </a:r>
            <a:r>
              <a:rPr sz="1300">
                <a:solidFill>
                  <a:srgbClr val="222222"/>
                </a:solidFill>
                <a:latin typeface="Consolas"/>
              </a:rPr>
              <a:t>compliance@kinometric.com</a:t>
            </a:r>
            <a:r>
              <a:rPr sz="1300">
                <a:solidFill>
                  <a:srgbClr val="222222"/>
                </a:solidFill>
              </a:rPr>
              <a:t> (or hand-delivered to the Security Officer)</a:t>
            </a:r>
          </a:p>
        </p:txBody>
      </p:sp>
      <p:sp>
        <p:nvSpPr>
          <p:cNvPr id="8" name="TextBox 7"/>
          <p:cNvSpPr txBox="1"/>
          <p:nvPr/>
        </p:nvSpPr>
        <p:spPr>
          <a:xfrm>
            <a:off x="457200" y="2926080"/>
            <a:ext cx="11247120" cy="548640"/>
          </a:xfrm>
          <a:prstGeom prst="rect">
            <a:avLst/>
          </a:prstGeom>
          <a:noFill/>
        </p:spPr>
        <p:txBody>
          <a:bodyPr wrap="square" tIns="25400" bIns="25400">
            <a:spAutoFit/>
          </a:bodyPr>
          <a:lstStyle/>
          <a:p>
            <a:r>
              <a:rPr sz="1300">
                <a:solidFill>
                  <a:srgbClr val="222222"/>
                </a:solidFill>
              </a:rPr>
              <a:t>The signed attestation is filed in your workforce record and retained for at least 6 years.</a:t>
            </a:r>
          </a:p>
        </p:txBody>
      </p:sp>
      <p:sp>
        <p:nvSpPr>
          <p:cNvPr id="9" name="TextBox 8"/>
          <p:cNvSpPr txBox="1"/>
          <p:nvPr/>
        </p:nvSpPr>
        <p:spPr>
          <a:xfrm>
            <a:off x="457200" y="3291840"/>
            <a:ext cx="11247120" cy="548640"/>
          </a:xfrm>
          <a:prstGeom prst="rect">
            <a:avLst/>
          </a:prstGeom>
          <a:noFill/>
        </p:spPr>
        <p:txBody>
          <a:bodyPr wrap="square" tIns="25400" bIns="25400">
            <a:spAutoFit/>
          </a:bodyPr>
          <a:lstStyle/>
          <a:p>
            <a:r>
              <a:rPr b="1" sz="1300">
                <a:solidFill>
                  <a:srgbClr val="222222"/>
                </a:solidFill>
              </a:rPr>
              <a:t>Welcome to Kinometric's HIPAA-protected workforce. Thank you for taking this seriously.</a:t>
            </a:r>
          </a:p>
        </p:txBody>
      </p:sp>
      <p:sp>
        <p:nvSpPr>
          <p:cNvPr id="10" name="TextBox 9"/>
          <p:cNvSpPr txBox="1"/>
          <p:nvPr/>
        </p:nvSpPr>
        <p:spPr>
          <a:xfrm>
            <a:off x="457200" y="3657600"/>
            <a:ext cx="11247120" cy="548640"/>
          </a:xfrm>
          <a:prstGeom prst="rect">
            <a:avLst/>
          </a:prstGeom>
          <a:noFill/>
        </p:spPr>
        <p:txBody>
          <a:bodyPr wrap="square" tIns="25400" bIns="25400">
            <a:spAutoFit/>
          </a:bodyPr>
          <a:lstStyle/>
          <a:p>
            <a:r>
              <a:rPr sz="1300">
                <a:solidFill>
                  <a:srgbClr val="222222"/>
                </a:solidFill>
              </a:rPr>
              <a:t>## End of training content</a:t>
            </a:r>
          </a:p>
        </p:txBody>
      </p:sp>
      <p:sp>
        <p:nvSpPr>
          <p:cNvPr id="11" name="TextBox 10"/>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2" name="TextBox 11"/>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19 / 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Why we're doing this</a:t>
            </a:r>
          </a:p>
        </p:txBody>
      </p:sp>
      <p:sp>
        <p:nvSpPr>
          <p:cNvPr id="3" name="TextBox 2"/>
          <p:cNvSpPr txBox="1"/>
          <p:nvPr/>
        </p:nvSpPr>
        <p:spPr>
          <a:xfrm>
            <a:off x="457200" y="8229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Kinometric LLC handles </a:t>
            </a:r>
            <a:r>
              <a:rPr b="1" sz="1300">
                <a:solidFill>
                  <a:srgbClr val="222222"/>
                </a:solidFill>
              </a:rPr>
              <a:t>Protected Health Information (PHI)</a:t>
            </a:r>
            <a:r>
              <a:rPr sz="1300">
                <a:solidFill>
                  <a:srgbClr val="222222"/>
                </a:solidFill>
              </a:rPr>
              <a:t> on behalf of medical practices that use our balance-assessment platform.</a:t>
            </a:r>
          </a:p>
        </p:txBody>
      </p:sp>
      <p:sp>
        <p:nvSpPr>
          <p:cNvPr id="4" name="TextBox 3"/>
          <p:cNvSpPr txBox="1"/>
          <p:nvPr/>
        </p:nvSpPr>
        <p:spPr>
          <a:xfrm>
            <a:off x="457200" y="14173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Under the </a:t>
            </a:r>
            <a:r>
              <a:rPr b="1" sz="1300">
                <a:solidFill>
                  <a:srgbClr val="222222"/>
                </a:solidFill>
              </a:rPr>
              <a:t>HIPAA Security Rule (§164.308(a)(5))</a:t>
            </a:r>
            <a:r>
              <a:rPr sz="1300">
                <a:solidFill>
                  <a:srgbClr val="222222"/>
                </a:solidFill>
              </a:rPr>
              <a:t>, every Business Associate must train every workforce member on security policies and procedures before granting access to PHI.</a:t>
            </a:r>
          </a:p>
        </p:txBody>
      </p:sp>
      <p:sp>
        <p:nvSpPr>
          <p:cNvPr id="5" name="TextBox 4"/>
          <p:cNvSpPr txBox="1"/>
          <p:nvPr/>
        </p:nvSpPr>
        <p:spPr>
          <a:xfrm>
            <a:off x="457200" y="20116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The training is required </a:t>
            </a:r>
            <a:r>
              <a:rPr b="1" sz="1300">
                <a:solidFill>
                  <a:srgbClr val="222222"/>
                </a:solidFill>
              </a:rPr>
              <a:t>before access is granted</a:t>
            </a:r>
            <a:r>
              <a:rPr sz="1300">
                <a:solidFill>
                  <a:srgbClr val="222222"/>
                </a:solidFill>
              </a:rPr>
              <a:t> and </a:t>
            </a:r>
            <a:r>
              <a:rPr b="1" sz="1300">
                <a:solidFill>
                  <a:srgbClr val="222222"/>
                </a:solidFill>
              </a:rPr>
              <a:t>at least annually</a:t>
            </a:r>
            <a:r>
              <a:rPr sz="1300">
                <a:solidFill>
                  <a:srgbClr val="222222"/>
                </a:solidFill>
              </a:rPr>
              <a:t> thereafter. It is also required after any material change.</a:t>
            </a:r>
          </a:p>
        </p:txBody>
      </p:sp>
      <p:sp>
        <p:nvSpPr>
          <p:cNvPr id="6" name="TextBox 5"/>
          <p:cNvSpPr txBox="1"/>
          <p:nvPr/>
        </p:nvSpPr>
        <p:spPr>
          <a:xfrm>
            <a:off x="457200" y="26060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Failure to complete training = no PHI access. Failure to follow policy after training = sanctions, up to and including termination of access and employment.</a:t>
            </a:r>
          </a:p>
        </p:txBody>
      </p:sp>
      <p:sp>
        <p:nvSpPr>
          <p:cNvPr id="7" name="TextBox 6"/>
          <p:cNvSpPr txBox="1"/>
          <p:nvPr/>
        </p:nvSpPr>
        <p:spPr>
          <a:xfrm>
            <a:off x="457200" y="32004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The Business Associate Agreement (BAA) we sign with each deploying practice obligates us to have this training in place.</a:t>
            </a:r>
          </a:p>
        </p:txBody>
      </p:sp>
      <p:sp>
        <p:nvSpPr>
          <p:cNvPr id="8" name="TextBox 7"/>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9" name="TextBox 8"/>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2 / 19</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Who is required to take this training</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You must complete this training if you have access — or could plausibly gain access — to PHI through your role at Kinometric LLC.</a:t>
            </a:r>
          </a:p>
        </p:txBody>
      </p:sp>
      <p:graphicFrame>
        <p:nvGraphicFramePr>
          <p:cNvPr id="4" name="Table 3"/>
          <p:cNvGraphicFramePr>
            <a:graphicFrameLocks noGrp="1"/>
          </p:cNvGraphicFramePr>
          <p:nvPr/>
        </p:nvGraphicFramePr>
        <p:xfrm>
          <a:off x="274320" y="1463040"/>
          <a:ext cx="11612880" cy="3474720"/>
        </p:xfrm>
        <a:graphic>
          <a:graphicData uri="http://schemas.openxmlformats.org/drawingml/2006/table">
            <a:tbl>
              <a:tblPr firstRow="1" bandRow="1">
                <a:tableStyleId>{5C22544A-7EE6-4342-B048-85BDC9FD1C3A}</a:tableStyleId>
              </a:tblPr>
              <a:tblGrid>
                <a:gridCol w="5806440"/>
                <a:gridCol w="5806440"/>
              </a:tblGrid>
              <a:tr h="434340">
                <a:tc>
                  <a:txBody>
                    <a:bodyPr/>
                    <a:lstStyle/>
                    <a:p>
                      <a:pPr algn="l"/>
                      <a:r>
                        <a:rPr sz="1000" b="1">
                          <a:solidFill>
                            <a:srgbClr val="1F497D"/>
                          </a:solidFill>
                        </a:rPr>
                        <a:t>Workforce role</a:t>
                      </a:r>
                    </a:p>
                  </a:txBody>
                  <a:tcPr>
                    <a:solidFill>
                      <a:srgbClr val="D9E2F3"/>
                    </a:solidFill>
                  </a:tcPr>
                </a:tc>
                <a:tc>
                  <a:txBody>
                    <a:bodyPr/>
                    <a:lstStyle/>
                    <a:p>
                      <a:pPr algn="l"/>
                      <a:r>
                        <a:rPr sz="1000" b="1">
                          <a:solidFill>
                            <a:srgbClr val="1F497D"/>
                          </a:solidFill>
                        </a:rPr>
                        <a:t>Required?</a:t>
                      </a:r>
                    </a:p>
                  </a:txBody>
                  <a:tcPr>
                    <a:solidFill>
                      <a:srgbClr val="D9E2F3"/>
                    </a:solidFill>
                  </a:tcPr>
                </a:tc>
              </a:tr>
              <a:tr h="434340">
                <a:tc>
                  <a:txBody>
                    <a:bodyPr/>
                    <a:lstStyle/>
                    <a:p>
                      <a:pPr algn="l"/>
                      <a:r>
                        <a:rPr sz="1000"/>
                        <a:t>Developer (any code with DB or PHI access)</a:t>
                      </a:r>
                    </a:p>
                  </a:txBody>
                  <a:tcPr/>
                </a:tc>
                <a:tc>
                  <a:txBody>
                    <a:bodyPr/>
                    <a:lstStyle/>
                    <a:p>
                      <a:pPr algn="l"/>
                      <a:r>
                        <a:rPr b="1" sz="1000"/>
                        <a:t>Yes</a:t>
                      </a:r>
                    </a:p>
                  </a:txBody>
                  <a:tcPr/>
                </a:tc>
              </a:tr>
              <a:tr h="434340">
                <a:tc>
                  <a:txBody>
                    <a:bodyPr/>
                    <a:lstStyle/>
                    <a:p>
                      <a:pPr algn="l"/>
                      <a:r>
                        <a:rPr sz="1000"/>
                        <a:t>Operations / SRE / system administrator</a:t>
                      </a:r>
                    </a:p>
                  </a:txBody>
                  <a:tcPr/>
                </a:tc>
                <a:tc>
                  <a:txBody>
                    <a:bodyPr/>
                    <a:lstStyle/>
                    <a:p>
                      <a:pPr algn="l"/>
                      <a:r>
                        <a:rPr b="1" sz="1000"/>
                        <a:t>Yes</a:t>
                      </a:r>
                    </a:p>
                  </a:txBody>
                  <a:tcPr/>
                </a:tc>
              </a:tr>
              <a:tr h="434340">
                <a:tc>
                  <a:txBody>
                    <a:bodyPr/>
                    <a:lstStyle/>
                    <a:p>
                      <a:pPr algn="l"/>
                      <a:r>
                        <a:rPr sz="1000"/>
                        <a:t>Security Officer / Privacy Officer</a:t>
                      </a:r>
                    </a:p>
                  </a:txBody>
                  <a:tcPr/>
                </a:tc>
                <a:tc>
                  <a:txBody>
                    <a:bodyPr/>
                    <a:lstStyle/>
                    <a:p>
                      <a:pPr algn="l"/>
                      <a:r>
                        <a:rPr b="1" sz="1000"/>
                        <a:t>Yes</a:t>
                      </a:r>
                    </a:p>
                  </a:txBody>
                  <a:tcPr/>
                </a:tc>
              </a:tr>
              <a:tr h="434340">
                <a:tc>
                  <a:txBody>
                    <a:bodyPr/>
                    <a:lstStyle/>
                    <a:p>
                      <a:pPr algn="l"/>
                      <a:r>
                        <a:rPr sz="1000"/>
                        <a:t>Support contact (anyone receiving practice support emails)</a:t>
                      </a:r>
                    </a:p>
                  </a:txBody>
                  <a:tcPr/>
                </a:tc>
                <a:tc>
                  <a:txBody>
                    <a:bodyPr/>
                    <a:lstStyle/>
                    <a:p>
                      <a:pPr algn="l"/>
                      <a:r>
                        <a:rPr b="1" sz="1000"/>
                        <a:t>Yes</a:t>
                      </a:r>
                    </a:p>
                  </a:txBody>
                  <a:tcPr/>
                </a:tc>
              </a:tr>
              <a:tr h="434340">
                <a:tc>
                  <a:txBody>
                    <a:bodyPr/>
                    <a:lstStyle/>
                    <a:p>
                      <a:pPr algn="l"/>
                      <a:r>
                        <a:rPr sz="1000"/>
                        <a:t>Managing Member / Executive</a:t>
                      </a:r>
                    </a:p>
                  </a:txBody>
                  <a:tcPr/>
                </a:tc>
                <a:tc>
                  <a:txBody>
                    <a:bodyPr/>
                    <a:lstStyle/>
                    <a:p>
                      <a:pPr algn="l"/>
                      <a:r>
                        <a:rPr b="1" sz="1000"/>
                        <a:t>Yes</a:t>
                      </a:r>
                    </a:p>
                  </a:txBody>
                  <a:tcPr/>
                </a:tc>
              </a:tr>
              <a:tr h="434340">
                <a:tc>
                  <a:txBody>
                    <a:bodyPr/>
                    <a:lstStyle/>
                    <a:p>
                      <a:pPr algn="l"/>
                      <a:r>
                        <a:rPr sz="1000"/>
                        <a:t>Contractor with PHI access</a:t>
                      </a:r>
                    </a:p>
                  </a:txBody>
                  <a:tcPr/>
                </a:tc>
                <a:tc>
                  <a:txBody>
                    <a:bodyPr/>
                    <a:lstStyle/>
                    <a:p>
                      <a:pPr algn="l"/>
                      <a:r>
                        <a:rPr b="1" sz="1000"/>
                        <a:t>Yes — before access granted</a:t>
                      </a:r>
                    </a:p>
                  </a:txBody>
                  <a:tcPr/>
                </a:tc>
              </a:tr>
              <a:tr h="434340">
                <a:tc>
                  <a:txBody>
                    <a:bodyPr/>
                    <a:lstStyle/>
                    <a:p>
                      <a:pPr algn="l"/>
                      <a:r>
                        <a:rPr sz="1000"/>
                        <a:t>Contractor without PHI access</a:t>
                      </a:r>
                    </a:p>
                  </a:txBody>
                  <a:tcPr/>
                </a:tc>
                <a:tc>
                  <a:txBody>
                    <a:bodyPr/>
                    <a:lstStyle/>
                    <a:p>
                      <a:pPr algn="l"/>
                      <a:r>
                        <a:rPr sz="1000"/>
                        <a:t>Optional, but recommended</a:t>
                      </a:r>
                    </a:p>
                  </a:txBody>
                  <a:tcPr/>
                </a:tc>
              </a:tr>
            </a:tbl>
          </a:graphicData>
        </a:graphic>
      </p:graphicFrame>
      <p:sp>
        <p:nvSpPr>
          <p:cNvPr id="5" name="TextBox 4"/>
          <p:cNvSpPr txBox="1"/>
          <p:nvPr/>
        </p:nvSpPr>
        <p:spPr>
          <a:xfrm>
            <a:off x="457200" y="5029200"/>
            <a:ext cx="11247120" cy="548640"/>
          </a:xfrm>
          <a:prstGeom prst="rect">
            <a:avLst/>
          </a:prstGeom>
          <a:noFill/>
        </p:spPr>
        <p:txBody>
          <a:bodyPr wrap="square" tIns="25400" bIns="25400">
            <a:spAutoFit/>
          </a:bodyPr>
          <a:lstStyle/>
          <a:p>
            <a:r>
              <a:rPr sz="1300">
                <a:solidFill>
                  <a:srgbClr val="222222"/>
                </a:solidFill>
              </a:rPr>
              <a:t>If you are unsure whether you need to take it, </a:t>
            </a:r>
            <a:r>
              <a:rPr b="1" sz="1300">
                <a:solidFill>
                  <a:srgbClr val="222222"/>
                </a:solidFill>
              </a:rPr>
              <a:t>assume yes</a:t>
            </a:r>
            <a:r>
              <a:rPr sz="1300">
                <a:solidFill>
                  <a:srgbClr val="222222"/>
                </a:solidFill>
              </a:rPr>
              <a:t> and contact the Security Officer.</a:t>
            </a:r>
          </a:p>
        </p:txBody>
      </p:sp>
      <p:sp>
        <p:nvSpPr>
          <p:cNvPr id="6" name="TextBox 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7" name="TextBox 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3 / 19</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What is PHI?</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b="1" sz="1300">
                <a:solidFill>
                  <a:srgbClr val="222222"/>
                </a:solidFill>
              </a:rPr>
              <a:t>Protected Health Information (PHI)</a:t>
            </a:r>
            <a:r>
              <a:rPr sz="1300">
                <a:solidFill>
                  <a:srgbClr val="222222"/>
                </a:solidFill>
              </a:rPr>
              <a:t> is individually identifiable health information held or transmitted by a Covered Entity or Business Associate.</a:t>
            </a:r>
          </a:p>
        </p:txBody>
      </p:sp>
      <p:sp>
        <p:nvSpPr>
          <p:cNvPr id="4" name="TextBox 3"/>
          <p:cNvSpPr txBox="1"/>
          <p:nvPr/>
        </p:nvSpPr>
        <p:spPr>
          <a:xfrm>
            <a:off x="457200" y="1463040"/>
            <a:ext cx="11247120" cy="548640"/>
          </a:xfrm>
          <a:prstGeom prst="rect">
            <a:avLst/>
          </a:prstGeom>
          <a:noFill/>
        </p:spPr>
        <p:txBody>
          <a:bodyPr wrap="square" tIns="25400" bIns="25400">
            <a:spAutoFit/>
          </a:bodyPr>
          <a:lstStyle/>
          <a:p>
            <a:r>
              <a:rPr sz="1300">
                <a:solidFill>
                  <a:srgbClr val="222222"/>
                </a:solidFill>
              </a:rPr>
              <a:t>For Kinometric LLC, the PHI we </a:t>
            </a:r>
            <a:r>
              <a:rPr b="1" sz="1300">
                <a:solidFill>
                  <a:srgbClr val="222222"/>
                </a:solidFill>
              </a:rPr>
              <a:t>persist</a:t>
            </a:r>
            <a:r>
              <a:rPr sz="1300">
                <a:solidFill>
                  <a:srgbClr val="222222"/>
                </a:solidFill>
              </a:rPr>
              <a:t> is a deliberately minimum-necessary subset:</a:t>
            </a:r>
          </a:p>
        </p:txBody>
      </p:sp>
      <p:sp>
        <p:nvSpPr>
          <p:cNvPr id="5" name="TextBox 4"/>
          <p:cNvSpPr txBox="1"/>
          <p:nvPr/>
        </p:nvSpPr>
        <p:spPr>
          <a:xfrm>
            <a:off x="457200" y="18288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Patient first name and last name (Safe Harbor identifiers)</a:t>
            </a:r>
          </a:p>
        </p:txBody>
      </p:sp>
      <p:sp>
        <p:nvSpPr>
          <p:cNvPr id="6" name="TextBox 5"/>
          <p:cNvSpPr txBox="1"/>
          <p:nvPr/>
        </p:nvSpPr>
        <p:spPr>
          <a:xfrm>
            <a:off x="457200" y="21488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athenaOne patient ID (</a:t>
            </a:r>
            <a:r>
              <a:rPr sz="1300">
                <a:solidFill>
                  <a:srgbClr val="222222"/>
                </a:solidFill>
                <a:latin typeface="Consolas"/>
              </a:rPr>
              <a:t>realpatientid</a:t>
            </a:r>
            <a:r>
              <a:rPr sz="1300">
                <a:solidFill>
                  <a:srgbClr val="222222"/>
                </a:solidFill>
              </a:rPr>
              <a:t>)</a:t>
            </a:r>
          </a:p>
        </p:txBody>
      </p:sp>
      <p:sp>
        <p:nvSpPr>
          <p:cNvPr id="7" name="TextBox 6"/>
          <p:cNvSpPr txBox="1"/>
          <p:nvPr/>
        </p:nvSpPr>
        <p:spPr>
          <a:xfrm>
            <a:off x="457200" y="24688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Balance test results (CSV sensor data, scoring outputs, fatigue patterns, narrative analysis)</a:t>
            </a:r>
          </a:p>
        </p:txBody>
      </p:sp>
      <p:sp>
        <p:nvSpPr>
          <p:cNvPr id="8" name="TextBox 7"/>
          <p:cNvSpPr txBox="1"/>
          <p:nvPr/>
        </p:nvSpPr>
        <p:spPr>
          <a:xfrm>
            <a:off x="457200" y="27889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Questionnaire responses</a:t>
            </a:r>
          </a:p>
        </p:txBody>
      </p:sp>
      <p:sp>
        <p:nvSpPr>
          <p:cNvPr id="9" name="TextBox 8"/>
          <p:cNvSpPr txBox="1"/>
          <p:nvPr/>
        </p:nvSpPr>
        <p:spPr>
          <a:xfrm>
            <a:off x="457200" y="31089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PDF reports generated for clinical documentation</a:t>
            </a:r>
          </a:p>
        </p:txBody>
      </p:sp>
      <p:sp>
        <p:nvSpPr>
          <p:cNvPr id="10" name="TextBox 9"/>
          <p:cNvSpPr txBox="1"/>
          <p:nvPr/>
        </p:nvSpPr>
        <p:spPr>
          <a:xfrm>
            <a:off x="457200" y="34290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Provider attribution metadata when linked to a patient record</a:t>
            </a:r>
          </a:p>
        </p:txBody>
      </p:sp>
      <p:sp>
        <p:nvSpPr>
          <p:cNvPr id="11" name="TextBox 10"/>
          <p:cNvSpPr txBox="1"/>
          <p:nvPr/>
        </p:nvSpPr>
        <p:spPr>
          <a:xfrm>
            <a:off x="457200" y="37490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latin typeface="Consolas"/>
              </a:rPr>
              <a:t>age_at_test</a:t>
            </a:r>
            <a:r>
              <a:rPr sz="1300">
                <a:solidFill>
                  <a:srgbClr val="222222"/>
                </a:solidFill>
              </a:rPr>
              <a:t> on each test row — integer for ages 0–89, string </a:t>
            </a:r>
            <a:r>
              <a:rPr sz="1300">
                <a:solidFill>
                  <a:srgbClr val="222222"/>
                </a:solidFill>
                <a:latin typeface="Consolas"/>
              </a:rPr>
              <a:t>'90+'</a:t>
            </a:r>
            <a:r>
              <a:rPr sz="1300">
                <a:solidFill>
                  <a:srgbClr val="222222"/>
                </a:solidFill>
              </a:rPr>
              <a:t> for ages ≥90 per HIPAA Safe Harbor (§164.514(b)(2)(i)(C))</a:t>
            </a:r>
          </a:p>
        </p:txBody>
      </p:sp>
      <p:sp>
        <p:nvSpPr>
          <p:cNvPr id="12" name="TextBox 11"/>
          <p:cNvSpPr txBox="1"/>
          <p:nvPr/>
        </p:nvSpPr>
        <p:spPr>
          <a:xfrm>
            <a:off x="457200" y="4343400"/>
            <a:ext cx="11247120" cy="548640"/>
          </a:xfrm>
          <a:prstGeom prst="rect">
            <a:avLst/>
          </a:prstGeom>
          <a:noFill/>
        </p:spPr>
        <p:txBody>
          <a:bodyPr wrap="square" tIns="25400" bIns="25400">
            <a:spAutoFit/>
          </a:bodyPr>
          <a:lstStyle/>
          <a:p>
            <a:r>
              <a:rPr b="1" sz="1300">
                <a:solidFill>
                  <a:srgbClr val="222222"/>
                </a:solidFill>
              </a:rPr>
              <a:t>Held in memory only and discarded</a:t>
            </a:r>
            <a:r>
              <a:rPr sz="1300">
                <a:solidFill>
                  <a:srgbClr val="222222"/>
                </a:solidFill>
              </a:rPr>
              <a:t> (never persisted):</a:t>
            </a:r>
          </a:p>
        </p:txBody>
      </p:sp>
      <p:sp>
        <p:nvSpPr>
          <p:cNvPr id="13" name="TextBox 12"/>
          <p:cNvSpPr txBox="1"/>
          <p:nvPr/>
        </p:nvSpPr>
        <p:spPr>
          <a:xfrm>
            <a:off x="457200" y="47091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Date of birth — computed into </a:t>
            </a:r>
            <a:r>
              <a:rPr sz="1300">
                <a:solidFill>
                  <a:srgbClr val="222222"/>
                </a:solidFill>
                <a:latin typeface="Consolas"/>
              </a:rPr>
              <a:t>age_at_test</a:t>
            </a:r>
            <a:r>
              <a:rPr sz="1300">
                <a:solidFill>
                  <a:srgbClr val="222222"/>
                </a:solidFill>
              </a:rPr>
              <a:t> at the moment a test is recorded, then discarded with the athena response</a:t>
            </a:r>
          </a:p>
        </p:txBody>
      </p:sp>
      <p:sp>
        <p:nvSpPr>
          <p:cNvPr id="14" name="TextBox 13"/>
          <p:cNvSpPr txBox="1"/>
          <p:nvPr/>
        </p:nvSpPr>
        <p:spPr>
          <a:xfrm>
            <a:off x="457200" y="53035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Sex — shown live in the athena verification UI during patient lookup; not saved</a:t>
            </a:r>
          </a:p>
        </p:txBody>
      </p:sp>
      <p:sp>
        <p:nvSpPr>
          <p:cNvPr id="15" name="TextBox 14"/>
          <p:cNvSpPr txBox="1"/>
          <p:nvPr/>
        </p:nvSpPr>
        <p:spPr>
          <a:xfrm>
            <a:off x="457200" y="56235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Address, phone, email, MRN extras, insurance, problem list, encounter data — never consumed by the application</a:t>
            </a:r>
          </a:p>
        </p:txBody>
      </p:sp>
      <p:sp>
        <p:nvSpPr>
          <p:cNvPr id="16" name="TextBox 15"/>
          <p:cNvSpPr txBox="1"/>
          <p:nvPr/>
        </p:nvSpPr>
        <p:spPr>
          <a:xfrm>
            <a:off x="457200" y="6217920"/>
            <a:ext cx="11247120" cy="548640"/>
          </a:xfrm>
          <a:prstGeom prst="rect">
            <a:avLst/>
          </a:prstGeom>
          <a:noFill/>
        </p:spPr>
        <p:txBody>
          <a:bodyPr wrap="square" tIns="25400" bIns="25400">
            <a:spAutoFit/>
          </a:bodyPr>
          <a:lstStyle/>
          <a:p>
            <a:r>
              <a:rPr b="1" sz="1300">
                <a:solidFill>
                  <a:srgbClr val="222222"/>
                </a:solidFill>
              </a:rPr>
              <a:t>The 18 HIPAA Safe Harbor identifiers</a:t>
            </a:r>
            <a:r>
              <a:rPr sz="1300">
                <a:solidFill>
                  <a:srgbClr val="222222"/>
                </a:solidFill>
              </a:rPr>
              <a:t> (names, full dates, addresses, phone, email, SSN, MRN, etc.) — if any of these are linked to health information, that combination is PHI. </a:t>
            </a:r>
            <a:r>
              <a:rPr b="1" sz="1300">
                <a:solidFill>
                  <a:srgbClr val="222222"/>
                </a:solidFill>
              </a:rPr>
              <a:t>Strip identifiers and you have de-identified data, which is not PHI.</a:t>
            </a:r>
            <a:r>
              <a:rPr sz="1300">
                <a:solidFill>
                  <a:srgbClr val="222222"/>
                </a:solidFill>
              </a:rPr>
              <a:t> Kinometric persists 3 of the 18 (the two name fields and the athenaOne patient ID), plus age stored at Safe Harbor-compliant granularity.</a:t>
            </a:r>
          </a:p>
        </p:txBody>
      </p:sp>
      <p:sp>
        <p:nvSpPr>
          <p:cNvPr id="17" name="TextBox 16"/>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8" name="TextBox 17"/>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4 / 19</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Kinometric's role: Business Associate</a:t>
            </a:r>
          </a:p>
        </p:txBody>
      </p:sp>
      <p:graphicFrame>
        <p:nvGraphicFramePr>
          <p:cNvPr id="3" name="Table 2"/>
          <p:cNvGraphicFramePr>
            <a:graphicFrameLocks noGrp="1"/>
          </p:cNvGraphicFramePr>
          <p:nvPr/>
        </p:nvGraphicFramePr>
        <p:xfrm>
          <a:off x="274320" y="822960"/>
          <a:ext cx="11612880" cy="1828800"/>
        </p:xfrm>
        <a:graphic>
          <a:graphicData uri="http://schemas.openxmlformats.org/drawingml/2006/table">
            <a:tbl>
              <a:tblPr firstRow="1" bandRow="1">
                <a:tableStyleId>{5C22544A-7EE6-4342-B048-85BDC9FD1C3A}</a:tableStyleId>
              </a:tblPr>
              <a:tblGrid>
                <a:gridCol w="3870960"/>
                <a:gridCol w="3870960"/>
                <a:gridCol w="3870960"/>
              </a:tblGrid>
              <a:tr h="457200">
                <a:tc>
                  <a:txBody>
                    <a:bodyPr/>
                    <a:lstStyle/>
                    <a:p>
                      <a:pPr algn="l"/>
                      <a:r>
                        <a:rPr sz="1000" b="1">
                          <a:solidFill>
                            <a:srgbClr val="1F497D"/>
                          </a:solidFill>
                        </a:rPr>
                        <a:t>Role</a:t>
                      </a:r>
                    </a:p>
                  </a:txBody>
                  <a:tcPr>
                    <a:solidFill>
                      <a:srgbClr val="D9E2F3"/>
                    </a:solidFill>
                  </a:tcPr>
                </a:tc>
                <a:tc>
                  <a:txBody>
                    <a:bodyPr/>
                    <a:lstStyle/>
                    <a:p>
                      <a:pPr algn="l"/>
                      <a:r>
                        <a:rPr sz="1000" b="1">
                          <a:solidFill>
                            <a:srgbClr val="1F497D"/>
                          </a:solidFill>
                        </a:rPr>
                        <a:t>Who</a:t>
                      </a:r>
                    </a:p>
                  </a:txBody>
                  <a:tcPr>
                    <a:solidFill>
                      <a:srgbClr val="D9E2F3"/>
                    </a:solidFill>
                  </a:tcPr>
                </a:tc>
                <a:tc>
                  <a:txBody>
                    <a:bodyPr/>
                    <a:lstStyle/>
                    <a:p>
                      <a:pPr algn="l"/>
                      <a:r>
                        <a:rPr sz="1000" b="1">
                          <a:solidFill>
                            <a:srgbClr val="1F497D"/>
                          </a:solidFill>
                        </a:rPr>
                        <a:t>Relationship to PHI</a:t>
                      </a:r>
                    </a:p>
                  </a:txBody>
                  <a:tcPr>
                    <a:solidFill>
                      <a:srgbClr val="D9E2F3"/>
                    </a:solidFill>
                  </a:tcPr>
                </a:tc>
              </a:tr>
              <a:tr h="457200">
                <a:tc>
                  <a:txBody>
                    <a:bodyPr/>
                    <a:lstStyle/>
                    <a:p>
                      <a:pPr algn="l"/>
                      <a:r>
                        <a:rPr b="1" sz="1000"/>
                        <a:t>Covered Entity</a:t>
                      </a:r>
                    </a:p>
                  </a:txBody>
                  <a:tcPr/>
                </a:tc>
                <a:tc>
                  <a:txBody>
                    <a:bodyPr/>
                    <a:lstStyle/>
                    <a:p>
                      <a:pPr algn="l"/>
                      <a:r>
                        <a:rPr sz="1000"/>
                        <a:t>The medical practice (e.g., Pain and Spine Specialists of Maryland LLC)</a:t>
                      </a:r>
                    </a:p>
                  </a:txBody>
                  <a:tcPr/>
                </a:tc>
                <a:tc>
                  <a:txBody>
                    <a:bodyPr/>
                    <a:lstStyle/>
                    <a:p>
                      <a:pPr algn="l"/>
                      <a:r>
                        <a:rPr sz="1000"/>
                        <a:t>Creates and owns the PHI. Has direct HIPAA obligations to patients.</a:t>
                      </a:r>
                    </a:p>
                  </a:txBody>
                  <a:tcPr/>
                </a:tc>
              </a:tr>
              <a:tr h="457200">
                <a:tc>
                  <a:txBody>
                    <a:bodyPr/>
                    <a:lstStyle/>
                    <a:p>
                      <a:pPr algn="l"/>
                      <a:r>
                        <a:rPr b="1" sz="1000"/>
                        <a:t>Business Associate</a:t>
                      </a:r>
                    </a:p>
                  </a:txBody>
                  <a:tcPr/>
                </a:tc>
                <a:tc>
                  <a:txBody>
                    <a:bodyPr/>
                    <a:lstStyle/>
                    <a:p>
                      <a:pPr algn="l"/>
                      <a:r>
                        <a:rPr b="1" sz="1000"/>
                        <a:t>Kinometric LLC</a:t>
                      </a:r>
                    </a:p>
                  </a:txBody>
                  <a:tcPr/>
                </a:tc>
                <a:tc>
                  <a:txBody>
                    <a:bodyPr/>
                    <a:lstStyle/>
                    <a:p>
                      <a:pPr algn="l"/>
                      <a:r>
                        <a:rPr sz="1000"/>
                        <a:t>Processes PHI on the practice's behalf. Has HIPAA obligations to the practice and to patients via the BAA.</a:t>
                      </a:r>
                    </a:p>
                  </a:txBody>
                  <a:tcPr/>
                </a:tc>
              </a:tr>
              <a:tr h="457200">
                <a:tc>
                  <a:txBody>
                    <a:bodyPr/>
                    <a:lstStyle/>
                    <a:p>
                      <a:pPr algn="l"/>
                      <a:r>
                        <a:rPr b="1" sz="1000"/>
                        <a:t>Subprocessor / Subcontractor</a:t>
                      </a:r>
                    </a:p>
                  </a:txBody>
                  <a:tcPr/>
                </a:tc>
                <a:tc>
                  <a:txBody>
                    <a:bodyPr/>
                    <a:lstStyle/>
                    <a:p>
                      <a:pPr algn="l"/>
                      <a:r>
                        <a:rPr sz="1000"/>
                        <a:t>Akamai/Linode (hosting), athena (the EHR)</a:t>
                      </a:r>
                    </a:p>
                  </a:txBody>
                  <a:tcPr/>
                </a:tc>
                <a:tc>
                  <a:txBody>
                    <a:bodyPr/>
                    <a:lstStyle/>
                    <a:p>
                      <a:pPr algn="l"/>
                      <a:r>
                        <a:rPr sz="1000"/>
                        <a:t>Each must have a BAA in place; each is bound by Kinometric's BAA chain.</a:t>
                      </a:r>
                    </a:p>
                  </a:txBody>
                  <a:tcPr/>
                </a:tc>
              </a:tr>
            </a:tbl>
          </a:graphicData>
        </a:graphic>
      </p:graphicFrame>
      <p:sp>
        <p:nvSpPr>
          <p:cNvPr id="4" name="TextBox 3"/>
          <p:cNvSpPr txBox="1"/>
          <p:nvPr/>
        </p:nvSpPr>
        <p:spPr>
          <a:xfrm>
            <a:off x="457200" y="2743200"/>
            <a:ext cx="11247120" cy="548640"/>
          </a:xfrm>
          <a:prstGeom prst="rect">
            <a:avLst/>
          </a:prstGeom>
          <a:noFill/>
        </p:spPr>
        <p:txBody>
          <a:bodyPr wrap="square" tIns="25400" bIns="25400">
            <a:spAutoFit/>
          </a:bodyPr>
          <a:lstStyle/>
          <a:p>
            <a:r>
              <a:rPr b="1" sz="1300">
                <a:solidFill>
                  <a:srgbClr val="222222"/>
                </a:solidFill>
              </a:rPr>
              <a:t>What this means for you:</a:t>
            </a:r>
          </a:p>
        </p:txBody>
      </p:sp>
      <p:sp>
        <p:nvSpPr>
          <p:cNvPr id="5" name="TextBox 4"/>
          <p:cNvSpPr txBox="1"/>
          <p:nvPr/>
        </p:nvSpPr>
        <p:spPr>
          <a:xfrm>
            <a:off x="457200" y="31089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You are not the patient's healthcare provider. The practice is.</a:t>
            </a:r>
          </a:p>
        </p:txBody>
      </p:sp>
      <p:sp>
        <p:nvSpPr>
          <p:cNvPr id="6" name="TextBox 5"/>
          <p:cNvSpPr txBox="1"/>
          <p:nvPr/>
        </p:nvSpPr>
        <p:spPr>
          <a:xfrm>
            <a:off x="457200" y="34290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You handle the practice's PHI under contract (the BAA). You must follow that contract.</a:t>
            </a:r>
          </a:p>
        </p:txBody>
      </p:sp>
      <p:sp>
        <p:nvSpPr>
          <p:cNvPr id="7" name="TextBox 6"/>
          <p:cNvSpPr txBox="1"/>
          <p:nvPr/>
        </p:nvSpPr>
        <p:spPr>
          <a:xfrm>
            <a:off x="457200" y="37490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Use of PHI is limited to what the BAA permits — which is essentially: provide the balance-assessment service, support it, secure it. Nothing else.</a:t>
            </a:r>
          </a:p>
        </p:txBody>
      </p:sp>
      <p:sp>
        <p:nvSpPr>
          <p:cNvPr id="8" name="TextBox 7"/>
          <p:cNvSpPr txBox="1"/>
          <p:nvPr/>
        </p:nvSpPr>
        <p:spPr>
          <a:xfrm>
            <a:off x="457200" y="43434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You may not look at patient data out of curiosity, share it socially, copy it to a personal device, or use it for any purpose outside the BAA's scope.</a:t>
            </a:r>
          </a:p>
        </p:txBody>
      </p:sp>
      <p:sp>
        <p:nvSpPr>
          <p:cNvPr id="9" name="TextBox 8"/>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0" name="TextBox 9"/>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5 / 19</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The Minimum Necessary Rule</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When you access, use, or disclose PHI, </a:t>
            </a:r>
            <a:r>
              <a:rPr b="1" sz="1300">
                <a:solidFill>
                  <a:srgbClr val="222222"/>
                </a:solidFill>
              </a:rPr>
              <a:t>use only the minimum amount of PHI necessary</a:t>
            </a:r>
            <a:r>
              <a:rPr sz="1300">
                <a:solidFill>
                  <a:srgbClr val="222222"/>
                </a:solidFill>
              </a:rPr>
              <a:t> to accomplish the task.</a:t>
            </a:r>
          </a:p>
        </p:txBody>
      </p:sp>
      <p:graphicFrame>
        <p:nvGraphicFramePr>
          <p:cNvPr id="4" name="Table 3"/>
          <p:cNvGraphicFramePr>
            <a:graphicFrameLocks noGrp="1"/>
          </p:cNvGraphicFramePr>
          <p:nvPr/>
        </p:nvGraphicFramePr>
        <p:xfrm>
          <a:off x="274320" y="1463040"/>
          <a:ext cx="11612880" cy="3063240"/>
        </p:xfrm>
        <a:graphic>
          <a:graphicData uri="http://schemas.openxmlformats.org/drawingml/2006/table">
            <a:tbl>
              <a:tblPr firstRow="1" bandRow="1">
                <a:tableStyleId>{5C22544A-7EE6-4342-B048-85BDC9FD1C3A}</a:tableStyleId>
              </a:tblPr>
              <a:tblGrid>
                <a:gridCol w="5806440"/>
                <a:gridCol w="5806440"/>
              </a:tblGrid>
              <a:tr h="437605">
                <a:tc>
                  <a:txBody>
                    <a:bodyPr/>
                    <a:lstStyle/>
                    <a:p>
                      <a:pPr algn="l"/>
                      <a:r>
                        <a:rPr sz="1000" b="1">
                          <a:solidFill>
                            <a:srgbClr val="1F497D"/>
                          </a:solidFill>
                        </a:rPr>
                        <a:t>Scenario</a:t>
                      </a:r>
                    </a:p>
                  </a:txBody>
                  <a:tcPr>
                    <a:solidFill>
                      <a:srgbClr val="D9E2F3"/>
                    </a:solidFill>
                  </a:tcPr>
                </a:tc>
                <a:tc>
                  <a:txBody>
                    <a:bodyPr/>
                    <a:lstStyle/>
                    <a:p>
                      <a:pPr algn="l"/>
                      <a:r>
                        <a:rPr sz="1000" b="1">
                          <a:solidFill>
                            <a:srgbClr val="1F497D"/>
                          </a:solidFill>
                        </a:rPr>
                        <a:t>Minimum-necessary practice</a:t>
                      </a:r>
                    </a:p>
                  </a:txBody>
                  <a:tcPr>
                    <a:solidFill>
                      <a:srgbClr val="D9E2F3"/>
                    </a:solidFill>
                  </a:tcPr>
                </a:tc>
              </a:tr>
              <a:tr h="437605">
                <a:tc>
                  <a:txBody>
                    <a:bodyPr/>
                    <a:lstStyle/>
                    <a:p>
                      <a:pPr algn="l"/>
                      <a:r>
                        <a:rPr sz="1000"/>
                        <a:t>Investigating a bug report</a:t>
                      </a:r>
                    </a:p>
                  </a:txBody>
                  <a:tcPr/>
                </a:tc>
                <a:tc>
                  <a:txBody>
                    <a:bodyPr/>
                    <a:lstStyle/>
                    <a:p>
                      <a:pPr algn="l"/>
                      <a:r>
                        <a:rPr sz="1000"/>
                        <a:t>Reproduce on synthetic data if possible. If real PHI is needed, narrow the query to the affected </a:t>
                      </a:r>
                      <a:r>
                        <a:rPr sz="1000">
                          <a:latin typeface="Consolas"/>
                        </a:rPr>
                        <a:t>patient_id</a:t>
                      </a:r>
                      <a:r>
                        <a:rPr sz="1000"/>
                        <a:t> only, not a full table dump.</a:t>
                      </a:r>
                    </a:p>
                  </a:txBody>
                  <a:tcPr/>
                </a:tc>
              </a:tr>
              <a:tr h="437605">
                <a:tc>
                  <a:txBody>
                    <a:bodyPr/>
                    <a:lstStyle/>
                    <a:p>
                      <a:pPr algn="l"/>
                      <a:r>
                        <a:rPr sz="1000"/>
                        <a:t>Writing a SQL query for analytics</a:t>
                      </a:r>
                    </a:p>
                  </a:txBody>
                  <a:tcPr/>
                </a:tc>
                <a:tc>
                  <a:txBody>
                    <a:bodyPr/>
                    <a:lstStyle/>
                    <a:p>
                      <a:pPr algn="l"/>
                      <a:r>
                        <a:rPr sz="1000"/>
                        <a:t>Aggregate first (</a:t>
                      </a:r>
                      <a:r>
                        <a:rPr sz="1000">
                          <a:latin typeface="Consolas"/>
                        </a:rPr>
                        <a:t>COUNT(*)</a:t>
                      </a:r>
                      <a:r>
                        <a:rPr sz="1000"/>
                        <a:t>, </a:t>
                      </a:r>
                      <a:r>
                        <a:rPr sz="1000">
                          <a:latin typeface="Consolas"/>
                        </a:rPr>
                        <a:t>AVG(score)</a:t>
                      </a:r>
                      <a:r>
                        <a:rPr sz="1000"/>
                        <a:t>) — don't pull raw rows unless required.</a:t>
                      </a:r>
                    </a:p>
                  </a:txBody>
                  <a:tcPr/>
                </a:tc>
              </a:tr>
              <a:tr h="437605">
                <a:tc>
                  <a:txBody>
                    <a:bodyPr/>
                    <a:lstStyle/>
                    <a:p>
                      <a:pPr algn="l"/>
                      <a:r>
                        <a:rPr sz="1000"/>
                        <a:t>Sharing a screenshot in chat or a PR review</a:t>
                      </a:r>
                    </a:p>
                  </a:txBody>
                  <a:tcPr/>
                </a:tc>
                <a:tc>
                  <a:txBody>
                    <a:bodyPr/>
                    <a:lstStyle/>
                    <a:p>
                      <a:pPr algn="l"/>
                      <a:r>
                        <a:rPr sz="1000"/>
                        <a:t>Redact names, DOBs, and patient IDs (or use synthetic test data).</a:t>
                      </a:r>
                    </a:p>
                  </a:txBody>
                  <a:tcPr/>
                </a:tc>
              </a:tr>
              <a:tr h="437605">
                <a:tc>
                  <a:txBody>
                    <a:bodyPr/>
                    <a:lstStyle/>
                    <a:p>
                      <a:pPr algn="l"/>
                      <a:r>
                        <a:rPr sz="1000"/>
                        <a:t>Logging</a:t>
                      </a:r>
                    </a:p>
                  </a:txBody>
                  <a:tcPr/>
                </a:tc>
                <a:tc>
                  <a:txBody>
                    <a:bodyPr/>
                    <a:lstStyle/>
                    <a:p>
                      <a:pPr algn="l"/>
                      <a:r>
                        <a:rPr sz="1000"/>
                        <a:t>Log identifiers (numeric IDs) and actions — never names, DOBs, clinical data, or questionnaire responses.</a:t>
                      </a:r>
                    </a:p>
                  </a:txBody>
                  <a:tcPr/>
                </a:tc>
              </a:tr>
              <a:tr h="437605">
                <a:tc>
                  <a:txBody>
                    <a:bodyPr/>
                    <a:lstStyle/>
                    <a:p>
                      <a:pPr algn="l"/>
                      <a:r>
                        <a:rPr sz="1000"/>
                        <a:t>Backup access</a:t>
                      </a:r>
                    </a:p>
                  </a:txBody>
                  <a:tcPr/>
                </a:tc>
                <a:tc>
                  <a:txBody>
                    <a:bodyPr/>
                    <a:lstStyle/>
                    <a:p>
                      <a:pPr algn="l"/>
                      <a:r>
                        <a:rPr sz="1000"/>
                        <a:t>Restore only the data needed to resolve the incident; do not browse other patients' records.</a:t>
                      </a:r>
                    </a:p>
                  </a:txBody>
                  <a:tcPr/>
                </a:tc>
              </a:tr>
              <a:tr h="437610">
                <a:tc>
                  <a:txBody>
                    <a:bodyPr/>
                    <a:lstStyle/>
                    <a:p>
                      <a:pPr algn="l"/>
                      <a:r>
                        <a:rPr sz="1000"/>
                        <a:t>Database export</a:t>
                      </a:r>
                    </a:p>
                  </a:txBody>
                  <a:tcPr/>
                </a:tc>
                <a:tc>
                  <a:txBody>
                    <a:bodyPr/>
                    <a:lstStyle/>
                    <a:p>
                      <a:pPr algn="l"/>
                      <a:r>
                        <a:rPr sz="1000"/>
                        <a:t>Restrict the SELECT to the minimum columns and minimum rows. Do not </a:t>
                      </a:r>
                      <a:r>
                        <a:rPr sz="1000">
                          <a:latin typeface="Consolas"/>
                        </a:rPr>
                        <a:t>SELECT *</a:t>
                      </a:r>
                      <a:r>
                        <a:rPr sz="1000"/>
                        <a:t> from a PHI table for convenience.</a:t>
                      </a:r>
                    </a:p>
                  </a:txBody>
                  <a:tcPr/>
                </a:tc>
              </a:tr>
            </a:tbl>
          </a:graphicData>
        </a:graphic>
      </p:graphicFrame>
      <p:sp>
        <p:nvSpPr>
          <p:cNvPr id="5" name="TextBox 4"/>
          <p:cNvSpPr txBox="1"/>
          <p:nvPr/>
        </p:nvSpPr>
        <p:spPr>
          <a:xfrm>
            <a:off x="457200" y="4617720"/>
            <a:ext cx="11247120" cy="548640"/>
          </a:xfrm>
          <a:prstGeom prst="rect">
            <a:avLst/>
          </a:prstGeom>
          <a:noFill/>
        </p:spPr>
        <p:txBody>
          <a:bodyPr wrap="square" tIns="25400" bIns="25400">
            <a:spAutoFit/>
          </a:bodyPr>
          <a:lstStyle/>
          <a:p>
            <a:r>
              <a:rPr sz="1300">
                <a:solidFill>
                  <a:srgbClr val="222222"/>
                </a:solidFill>
              </a:rPr>
              <a:t>If you can't do your job without seeing PHI, that's fine — see only what's needed and only for as long as needed.</a:t>
            </a:r>
          </a:p>
        </p:txBody>
      </p:sp>
      <p:sp>
        <p:nvSpPr>
          <p:cNvPr id="6" name="TextBox 5"/>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7" name="TextBox 6"/>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6 / 19</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Authorized uses and disclosures</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Kinometric LLC may use and disclose PHI only as permitted by the Business Associate Agreement with the practice. In general:</a:t>
            </a:r>
          </a:p>
        </p:txBody>
      </p:sp>
      <p:sp>
        <p:nvSpPr>
          <p:cNvPr id="4" name="TextBox 3"/>
          <p:cNvSpPr txBox="1"/>
          <p:nvPr/>
        </p:nvSpPr>
        <p:spPr>
          <a:xfrm>
            <a:off x="457200" y="1463040"/>
            <a:ext cx="11247120" cy="548640"/>
          </a:xfrm>
          <a:prstGeom prst="rect">
            <a:avLst/>
          </a:prstGeom>
          <a:noFill/>
        </p:spPr>
        <p:txBody>
          <a:bodyPr wrap="square" tIns="25400" bIns="25400">
            <a:spAutoFit/>
          </a:bodyPr>
          <a:lstStyle/>
          <a:p>
            <a:r>
              <a:rPr sz="1300">
                <a:solidFill>
                  <a:srgbClr val="222222"/>
                </a:solidFill>
              </a:rPr>
              <a:t>✅ </a:t>
            </a:r>
            <a:r>
              <a:rPr b="1" sz="1300">
                <a:solidFill>
                  <a:srgbClr val="222222"/>
                </a:solidFill>
              </a:rPr>
              <a:t>Permitted (under the BAA):</a:t>
            </a:r>
          </a:p>
        </p:txBody>
      </p:sp>
      <p:sp>
        <p:nvSpPr>
          <p:cNvPr id="5" name="TextBox 4"/>
          <p:cNvSpPr txBox="1"/>
          <p:nvPr/>
        </p:nvSpPr>
        <p:spPr>
          <a:xfrm>
            <a:off x="457200" y="18288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Process patient data to generate balance test scores and reports.</a:t>
            </a:r>
          </a:p>
        </p:txBody>
      </p:sp>
      <p:sp>
        <p:nvSpPr>
          <p:cNvPr id="6" name="TextBox 5"/>
          <p:cNvSpPr txBox="1"/>
          <p:nvPr/>
        </p:nvSpPr>
        <p:spPr>
          <a:xfrm>
            <a:off x="457200" y="21488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Upload PDF reports to athenaOne on behalf of an authorized provider.</a:t>
            </a:r>
          </a:p>
        </p:txBody>
      </p:sp>
      <p:sp>
        <p:nvSpPr>
          <p:cNvPr id="7" name="TextBox 6"/>
          <p:cNvSpPr txBox="1"/>
          <p:nvPr/>
        </p:nvSpPr>
        <p:spPr>
          <a:xfrm>
            <a:off x="457200" y="24688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Maintain, secure, and back up the application infrastructure.</a:t>
            </a:r>
          </a:p>
        </p:txBody>
      </p:sp>
      <p:sp>
        <p:nvSpPr>
          <p:cNvPr id="8" name="TextBox 7"/>
          <p:cNvSpPr txBox="1"/>
          <p:nvPr/>
        </p:nvSpPr>
        <p:spPr>
          <a:xfrm>
            <a:off x="457200" y="27889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Respond to a security incident or breach investigation.</a:t>
            </a:r>
          </a:p>
        </p:txBody>
      </p:sp>
      <p:sp>
        <p:nvSpPr>
          <p:cNvPr id="9" name="TextBox 8"/>
          <p:cNvSpPr txBox="1"/>
          <p:nvPr/>
        </p:nvSpPr>
        <p:spPr>
          <a:xfrm>
            <a:off x="457200" y="31089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Provide support to authorized practice staff.</a:t>
            </a:r>
          </a:p>
        </p:txBody>
      </p:sp>
      <p:sp>
        <p:nvSpPr>
          <p:cNvPr id="10" name="TextBox 9"/>
          <p:cNvSpPr txBox="1"/>
          <p:nvPr/>
        </p:nvSpPr>
        <p:spPr>
          <a:xfrm>
            <a:off x="457200" y="3429000"/>
            <a:ext cx="11247120" cy="548640"/>
          </a:xfrm>
          <a:prstGeom prst="rect">
            <a:avLst/>
          </a:prstGeom>
          <a:noFill/>
        </p:spPr>
        <p:txBody>
          <a:bodyPr wrap="square" tIns="25400" bIns="25400">
            <a:spAutoFit/>
          </a:bodyPr>
          <a:lstStyle/>
          <a:p>
            <a:r>
              <a:rPr sz="1300">
                <a:solidFill>
                  <a:srgbClr val="222222"/>
                </a:solidFill>
              </a:rPr>
              <a:t>❌ </a:t>
            </a:r>
            <a:r>
              <a:rPr b="1" sz="1300">
                <a:solidFill>
                  <a:srgbClr val="222222"/>
                </a:solidFill>
              </a:rPr>
              <a:t>Not permitted:</a:t>
            </a:r>
          </a:p>
        </p:txBody>
      </p:sp>
      <p:sp>
        <p:nvSpPr>
          <p:cNvPr id="11" name="TextBox 10"/>
          <p:cNvSpPr txBox="1"/>
          <p:nvPr/>
        </p:nvSpPr>
        <p:spPr>
          <a:xfrm>
            <a:off x="457200" y="37947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Use PHI for marketing or commercial purposes outside the practice's authorization.</a:t>
            </a:r>
          </a:p>
        </p:txBody>
      </p:sp>
      <p:sp>
        <p:nvSpPr>
          <p:cNvPr id="12" name="TextBox 11"/>
          <p:cNvSpPr txBox="1"/>
          <p:nvPr/>
        </p:nvSpPr>
        <p:spPr>
          <a:xfrm>
            <a:off x="457200" y="41148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Disclose PHI to anyone outside Kinometric's BAA chain (including friends, family, colleagues at unrelated companies, social media).</a:t>
            </a:r>
          </a:p>
        </p:txBody>
      </p:sp>
      <p:sp>
        <p:nvSpPr>
          <p:cNvPr id="13" name="TextBox 12"/>
          <p:cNvSpPr txBox="1"/>
          <p:nvPr/>
        </p:nvSpPr>
        <p:spPr>
          <a:xfrm>
            <a:off x="457200" y="47091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Use PHI for research without IRB approval and a separate authorization or data-use agreement.</a:t>
            </a:r>
          </a:p>
        </p:txBody>
      </p:sp>
      <p:sp>
        <p:nvSpPr>
          <p:cNvPr id="14" name="TextBox 13"/>
          <p:cNvSpPr txBox="1"/>
          <p:nvPr/>
        </p:nvSpPr>
        <p:spPr>
          <a:xfrm>
            <a:off x="457200" y="50292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Sell PHI under any circumstance.</a:t>
            </a:r>
          </a:p>
        </p:txBody>
      </p:sp>
      <p:sp>
        <p:nvSpPr>
          <p:cNvPr id="15" name="TextBox 14"/>
          <p:cNvSpPr txBox="1"/>
          <p:nvPr/>
        </p:nvSpPr>
        <p:spPr>
          <a:xfrm>
            <a:off x="457200" y="53492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"De-identify" PHI casually — true de-identification requires either the Expert Determination method or the Safe Harbor method (§164.514). When in doubt, treat as PHI.</a:t>
            </a:r>
          </a:p>
        </p:txBody>
      </p:sp>
      <p:sp>
        <p:nvSpPr>
          <p:cNvPr id="16" name="TextBox 15"/>
          <p:cNvSpPr txBox="1"/>
          <p:nvPr/>
        </p:nvSpPr>
        <p:spPr>
          <a:xfrm>
            <a:off x="457200" y="5943600"/>
            <a:ext cx="11247120" cy="548640"/>
          </a:xfrm>
          <a:prstGeom prst="rect">
            <a:avLst/>
          </a:prstGeom>
          <a:noFill/>
        </p:spPr>
        <p:txBody>
          <a:bodyPr wrap="square" tIns="25400" bIns="25400">
            <a:spAutoFit/>
          </a:bodyPr>
          <a:lstStyle/>
          <a:p>
            <a:r>
              <a:rPr sz="1300">
                <a:solidFill>
                  <a:srgbClr val="222222"/>
                </a:solidFill>
              </a:rPr>
              <a:t>When you're unsure: </a:t>
            </a:r>
            <a:r>
              <a:rPr b="1" sz="1300">
                <a:solidFill>
                  <a:srgbClr val="222222"/>
                </a:solidFill>
              </a:rPr>
              <a:t>ask the Security Officer first, act later.</a:t>
            </a:r>
          </a:p>
        </p:txBody>
      </p:sp>
      <p:sp>
        <p:nvSpPr>
          <p:cNvPr id="17" name="TextBox 16"/>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8" name="TextBox 17"/>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7 / 19</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Password and 2FA policy</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Strong authentication is the front door to PHI.</a:t>
            </a:r>
          </a:p>
        </p:txBody>
      </p:sp>
      <p:sp>
        <p:nvSpPr>
          <p:cNvPr id="4" name="TextBox 3"/>
          <p:cNvSpPr txBox="1"/>
          <p:nvPr/>
        </p:nvSpPr>
        <p:spPr>
          <a:xfrm>
            <a:off x="457200" y="1188720"/>
            <a:ext cx="11247120" cy="548640"/>
          </a:xfrm>
          <a:prstGeom prst="rect">
            <a:avLst/>
          </a:prstGeom>
          <a:noFill/>
        </p:spPr>
        <p:txBody>
          <a:bodyPr wrap="square" tIns="25400" bIns="25400">
            <a:spAutoFit/>
          </a:bodyPr>
          <a:lstStyle/>
          <a:p>
            <a:r>
              <a:rPr b="1" sz="1300">
                <a:solidFill>
                  <a:srgbClr val="222222"/>
                </a:solidFill>
              </a:rPr>
              <a:t>Password rules (enforced by `password_policy.php`):</a:t>
            </a:r>
          </a:p>
        </p:txBody>
      </p:sp>
      <p:sp>
        <p:nvSpPr>
          <p:cNvPr id="5" name="TextBox 4"/>
          <p:cNvSpPr txBox="1"/>
          <p:nvPr/>
        </p:nvSpPr>
        <p:spPr>
          <a:xfrm>
            <a:off x="457200" y="15544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Minimum 8 characters</a:t>
            </a:r>
          </a:p>
        </p:txBody>
      </p:sp>
      <p:sp>
        <p:nvSpPr>
          <p:cNvPr id="6" name="TextBox 5"/>
          <p:cNvSpPr txBox="1"/>
          <p:nvPr/>
        </p:nvSpPr>
        <p:spPr>
          <a:xfrm>
            <a:off x="457200" y="18745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At least one uppercase letter</a:t>
            </a:r>
          </a:p>
        </p:txBody>
      </p:sp>
      <p:sp>
        <p:nvSpPr>
          <p:cNvPr id="7" name="TextBox 6"/>
          <p:cNvSpPr txBox="1"/>
          <p:nvPr/>
        </p:nvSpPr>
        <p:spPr>
          <a:xfrm>
            <a:off x="457200" y="21945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At least one lowercase letter</a:t>
            </a:r>
          </a:p>
        </p:txBody>
      </p:sp>
      <p:sp>
        <p:nvSpPr>
          <p:cNvPr id="8" name="TextBox 7"/>
          <p:cNvSpPr txBox="1"/>
          <p:nvPr/>
        </p:nvSpPr>
        <p:spPr>
          <a:xfrm>
            <a:off x="457200" y="251460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At least one digit</a:t>
            </a:r>
          </a:p>
        </p:txBody>
      </p:sp>
      <p:sp>
        <p:nvSpPr>
          <p:cNvPr id="9" name="TextBox 8"/>
          <p:cNvSpPr txBox="1"/>
          <p:nvPr/>
        </p:nvSpPr>
        <p:spPr>
          <a:xfrm>
            <a:off x="457200" y="28346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Cannot match the username</a:t>
            </a:r>
          </a:p>
        </p:txBody>
      </p:sp>
      <p:sp>
        <p:nvSpPr>
          <p:cNvPr id="10" name="TextBox 9"/>
          <p:cNvSpPr txBox="1"/>
          <p:nvPr/>
        </p:nvSpPr>
        <p:spPr>
          <a:xfrm>
            <a:off x="457200" y="31546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Stored as bcrypt hash with unique salt — never plaintext</a:t>
            </a:r>
          </a:p>
        </p:txBody>
      </p:sp>
      <p:sp>
        <p:nvSpPr>
          <p:cNvPr id="11" name="TextBox 10"/>
          <p:cNvSpPr txBox="1"/>
          <p:nvPr/>
        </p:nvSpPr>
        <p:spPr>
          <a:xfrm>
            <a:off x="457200" y="3474720"/>
            <a:ext cx="11247120" cy="548640"/>
          </a:xfrm>
          <a:prstGeom prst="rect">
            <a:avLst/>
          </a:prstGeom>
          <a:noFill/>
        </p:spPr>
        <p:txBody>
          <a:bodyPr wrap="square" tIns="25400" bIns="25400">
            <a:spAutoFit/>
          </a:bodyPr>
          <a:lstStyle/>
          <a:p>
            <a:r>
              <a:rPr b="1" sz="1300">
                <a:solidFill>
                  <a:srgbClr val="222222"/>
                </a:solidFill>
              </a:rPr>
              <a:t>Best practices on top of the policy:</a:t>
            </a:r>
          </a:p>
        </p:txBody>
      </p:sp>
      <p:sp>
        <p:nvSpPr>
          <p:cNvPr id="12" name="TextBox 11"/>
          <p:cNvSpPr txBox="1"/>
          <p:nvPr/>
        </p:nvSpPr>
        <p:spPr>
          <a:xfrm>
            <a:off x="457200" y="384048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Use a password manager. Don't reuse Kinometric passwords on other sites.</a:t>
            </a:r>
          </a:p>
        </p:txBody>
      </p:sp>
      <p:sp>
        <p:nvSpPr>
          <p:cNvPr id="13" name="TextBox 12"/>
          <p:cNvSpPr txBox="1"/>
          <p:nvPr/>
        </p:nvSpPr>
        <p:spPr>
          <a:xfrm>
            <a:off x="457200" y="416052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Never share your password. The Security Officer will never ask for your password.</a:t>
            </a:r>
          </a:p>
        </p:txBody>
      </p:sp>
      <p:sp>
        <p:nvSpPr>
          <p:cNvPr id="14" name="TextBox 13"/>
          <p:cNvSpPr txBox="1"/>
          <p:nvPr/>
        </p:nvSpPr>
        <p:spPr>
          <a:xfrm>
            <a:off x="457200" y="44805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Change it if you have any reason to think it may have been observed or captured.</a:t>
            </a:r>
          </a:p>
        </p:txBody>
      </p:sp>
      <p:sp>
        <p:nvSpPr>
          <p:cNvPr id="15" name="TextBox 14"/>
          <p:cNvSpPr txBox="1"/>
          <p:nvPr/>
        </p:nvSpPr>
        <p:spPr>
          <a:xfrm>
            <a:off x="457200" y="4800600"/>
            <a:ext cx="11247120" cy="548640"/>
          </a:xfrm>
          <a:prstGeom prst="rect">
            <a:avLst/>
          </a:prstGeom>
          <a:noFill/>
        </p:spPr>
        <p:txBody>
          <a:bodyPr wrap="square" tIns="25400" bIns="25400">
            <a:spAutoFit/>
          </a:bodyPr>
          <a:lstStyle/>
          <a:p>
            <a:r>
              <a:rPr b="1" sz="1300">
                <a:solidFill>
                  <a:srgbClr val="222222"/>
                </a:solidFill>
              </a:rPr>
              <a:t>Two-Factor Authentication (TOTP):</a:t>
            </a:r>
          </a:p>
        </p:txBody>
      </p:sp>
      <p:sp>
        <p:nvSpPr>
          <p:cNvPr id="16" name="TextBox 15"/>
          <p:cNvSpPr txBox="1"/>
          <p:nvPr/>
        </p:nvSpPr>
        <p:spPr>
          <a:xfrm>
            <a:off x="457200" y="516636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2FA is </a:t>
            </a:r>
            <a:r>
              <a:rPr b="1" sz="1300">
                <a:solidFill>
                  <a:srgbClr val="222222"/>
                </a:solidFill>
              </a:rPr>
              <a:t>being rolled out</a:t>
            </a:r>
            <a:r>
              <a:rPr sz="1300">
                <a:solidFill>
                  <a:srgbClr val="222222"/>
                </a:solidFill>
              </a:rPr>
              <a:t> and </a:t>
            </a:r>
            <a:r>
              <a:rPr b="1" sz="1300">
                <a:solidFill>
                  <a:srgbClr val="222222"/>
                </a:solidFill>
              </a:rPr>
              <a:t>will be required</a:t>
            </a:r>
            <a:r>
              <a:rPr sz="1300">
                <a:solidFill>
                  <a:srgbClr val="222222"/>
                </a:solidFill>
              </a:rPr>
              <a:t> for every workforce member with PHI access before the production athena-integrated deployment goes live. It is a forthcoming requirement, not one enforced today.</a:t>
            </a:r>
          </a:p>
        </p:txBody>
      </p:sp>
      <p:sp>
        <p:nvSpPr>
          <p:cNvPr id="17" name="TextBox 16"/>
          <p:cNvSpPr txBox="1"/>
          <p:nvPr/>
        </p:nvSpPr>
        <p:spPr>
          <a:xfrm>
            <a:off x="457200" y="6035040"/>
            <a:ext cx="11247120" cy="457200"/>
          </a:xfrm>
          <a:prstGeom prst="rect">
            <a:avLst/>
          </a:prstGeom>
          <a:noFill/>
        </p:spPr>
        <p:txBody>
          <a:bodyPr wrap="square" tIns="25400" bIns="25400">
            <a:spAutoFit/>
          </a:bodyPr>
          <a:lstStyle/>
          <a:p>
            <a:r>
              <a:rPr sz="1300" b="1">
                <a:solidFill>
                  <a:srgbClr val="1F497D"/>
                </a:solidFill>
              </a:rPr>
              <a:t>•  </a:t>
            </a:r>
            <a:r>
              <a:rPr sz="1300">
                <a:solidFill>
                  <a:srgbClr val="222222"/>
                </a:solidFill>
              </a:rPr>
              <a:t>When 2FA is enabled for your account, enrollment is at </a:t>
            </a:r>
            <a:r>
              <a:rPr sz="1300">
                <a:solidFill>
                  <a:srgbClr val="222222"/>
                </a:solidFill>
                <a:latin typeface="Consolas"/>
              </a:rPr>
              <a:t>setup_2fa.php</a:t>
            </a:r>
            <a:r>
              <a:rPr sz="1300">
                <a:solidFill>
                  <a:srgbClr val="222222"/>
                </a:solidFill>
              </a:rPr>
              <a:t>. Authenticator apps: Google Authenticator, Authy, 1Password, etc.</a:t>
            </a:r>
          </a:p>
        </p:txBody>
      </p:sp>
      <p:sp>
        <p:nvSpPr>
          <p:cNvPr id="18" name="TextBox 17"/>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9" name="TextBox 18"/>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8 / 19</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548640"/>
          </a:xfrm>
          <a:prstGeom prst="rect">
            <a:avLst/>
          </a:prstGeom>
          <a:solidFill>
            <a:srgbClr val="1F497D"/>
          </a:solidFill>
          <a:ln>
            <a:noFill/>
          </a:ln>
        </p:spPr>
        <p:style>
          <a:lnRef idx="1">
            <a:schemeClr val="accent1"/>
          </a:lnRef>
          <a:fillRef idx="3">
            <a:schemeClr val="accent1"/>
          </a:fillRef>
          <a:effectRef idx="2">
            <a:schemeClr val="accent1"/>
          </a:effectRef>
          <a:fontRef idx="minor">
            <a:schemeClr val="lt1"/>
          </a:fontRef>
        </p:style>
        <p:txBody>
          <a:bodyPr rtlCol="0" anchor="ctr" lIns="274320"/>
          <a:lstStyle/>
          <a:p>
            <a:pPr algn="l"/>
            <a:r>
              <a:rPr sz="2200" b="1">
                <a:solidFill>
                  <a:srgbClr val="FFFFFF"/>
                </a:solidFill>
              </a:rPr>
              <a:t>Workstation security</a:t>
            </a:r>
          </a:p>
        </p:txBody>
      </p:sp>
      <p:sp>
        <p:nvSpPr>
          <p:cNvPr id="3" name="TextBox 2"/>
          <p:cNvSpPr txBox="1"/>
          <p:nvPr/>
        </p:nvSpPr>
        <p:spPr>
          <a:xfrm>
            <a:off x="457200" y="822960"/>
            <a:ext cx="11247120" cy="548640"/>
          </a:xfrm>
          <a:prstGeom prst="rect">
            <a:avLst/>
          </a:prstGeom>
          <a:noFill/>
        </p:spPr>
        <p:txBody>
          <a:bodyPr wrap="square" tIns="25400" bIns="25400">
            <a:spAutoFit/>
          </a:bodyPr>
          <a:lstStyle/>
          <a:p>
            <a:r>
              <a:rPr sz="1300">
                <a:solidFill>
                  <a:srgbClr val="222222"/>
                </a:solidFill>
              </a:rPr>
              <a:t>Your workstation is part of the security boundary.</a:t>
            </a:r>
          </a:p>
        </p:txBody>
      </p:sp>
      <p:sp>
        <p:nvSpPr>
          <p:cNvPr id="4" name="TextBox 3"/>
          <p:cNvSpPr txBox="1"/>
          <p:nvPr/>
        </p:nvSpPr>
        <p:spPr>
          <a:xfrm>
            <a:off x="457200" y="118872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Screen lock:</a:t>
            </a:r>
            <a:r>
              <a:rPr sz="1300">
                <a:solidFill>
                  <a:srgbClr val="222222"/>
                </a:solidFill>
              </a:rPr>
              <a:t> auto-lock after 5 minutes of inactivity. Manually lock when you step away (Ctrl+Alt+L / Win+L / Cmd+Ctrl+Q).</a:t>
            </a:r>
          </a:p>
        </p:txBody>
      </p:sp>
      <p:sp>
        <p:nvSpPr>
          <p:cNvPr id="5" name="TextBox 4"/>
          <p:cNvSpPr txBox="1"/>
          <p:nvPr/>
        </p:nvSpPr>
        <p:spPr>
          <a:xfrm>
            <a:off x="457200" y="17830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No shared accounts:</a:t>
            </a:r>
            <a:r>
              <a:rPr sz="1300">
                <a:solidFill>
                  <a:srgbClr val="222222"/>
                </a:solidFill>
              </a:rPr>
              <a:t> every workforce member has their own named account. Do not let anyone else use your login.</a:t>
            </a:r>
          </a:p>
        </p:txBody>
      </p:sp>
      <p:sp>
        <p:nvSpPr>
          <p:cNvPr id="6" name="TextBox 5"/>
          <p:cNvSpPr txBox="1"/>
          <p:nvPr/>
        </p:nvSpPr>
        <p:spPr>
          <a:xfrm>
            <a:off x="457200" y="23774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Disk encryption:</a:t>
            </a:r>
            <a:r>
              <a:rPr sz="1300">
                <a:solidFill>
                  <a:srgbClr val="222222"/>
                </a:solidFill>
              </a:rPr>
              <a:t> required on any workstation used to access Kinometric systems. Verify it's enabled (BitLocker on Windows, FileVault on macOS, LUKS on Linux).</a:t>
            </a:r>
          </a:p>
        </p:txBody>
      </p:sp>
      <p:sp>
        <p:nvSpPr>
          <p:cNvPr id="7" name="TextBox 6"/>
          <p:cNvSpPr txBox="1"/>
          <p:nvPr/>
        </p:nvSpPr>
        <p:spPr>
          <a:xfrm>
            <a:off x="457200" y="297180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Local PHI:</a:t>
            </a:r>
            <a:r>
              <a:rPr sz="1300">
                <a:solidFill>
                  <a:srgbClr val="222222"/>
                </a:solidFill>
              </a:rPr>
              <a:t> do not save PHI files (CSVs, PDFs, SQL exports) to your local disk for convenience. Work against the server. If you must download, save to an encrypted location and delete immediately after use.</a:t>
            </a:r>
          </a:p>
        </p:txBody>
      </p:sp>
      <p:sp>
        <p:nvSpPr>
          <p:cNvPr id="8" name="TextBox 7"/>
          <p:cNvSpPr txBox="1"/>
          <p:nvPr/>
        </p:nvSpPr>
        <p:spPr>
          <a:xfrm>
            <a:off x="457200" y="38404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USB / removable media:</a:t>
            </a:r>
            <a:r>
              <a:rPr sz="1300">
                <a:solidFill>
                  <a:srgbClr val="222222"/>
                </a:solidFill>
              </a:rPr>
              <a:t> PHI must not be saved to USB drives, external disks, personal cloud accounts (Dropbox, iCloud, personal Google Drive), or printed.</a:t>
            </a:r>
          </a:p>
        </p:txBody>
      </p:sp>
      <p:sp>
        <p:nvSpPr>
          <p:cNvPr id="9" name="TextBox 8"/>
          <p:cNvSpPr txBox="1"/>
          <p:nvPr/>
        </p:nvSpPr>
        <p:spPr>
          <a:xfrm>
            <a:off x="457200" y="443484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Software:</a:t>
            </a:r>
            <a:r>
              <a:rPr sz="1300">
                <a:solidFill>
                  <a:srgbClr val="222222"/>
                </a:solidFill>
              </a:rPr>
              <a:t> install only software you need for your job. Keep your OS and applications patched.</a:t>
            </a:r>
          </a:p>
        </p:txBody>
      </p:sp>
      <p:sp>
        <p:nvSpPr>
          <p:cNvPr id="10" name="TextBox 9"/>
          <p:cNvSpPr txBox="1"/>
          <p:nvPr/>
        </p:nvSpPr>
        <p:spPr>
          <a:xfrm>
            <a:off x="457200" y="4754880"/>
            <a:ext cx="11247120" cy="457200"/>
          </a:xfrm>
          <a:prstGeom prst="rect">
            <a:avLst/>
          </a:prstGeom>
          <a:noFill/>
        </p:spPr>
        <p:txBody>
          <a:bodyPr wrap="square" tIns="25400" bIns="25400">
            <a:spAutoFit/>
          </a:bodyPr>
          <a:lstStyle/>
          <a:p>
            <a:r>
              <a:rPr sz="1300" b="1">
                <a:solidFill>
                  <a:srgbClr val="1F497D"/>
                </a:solidFill>
              </a:rPr>
              <a:t>•  </a:t>
            </a:r>
            <a:r>
              <a:rPr b="1" sz="1300">
                <a:solidFill>
                  <a:srgbClr val="222222"/>
                </a:solidFill>
              </a:rPr>
              <a:t>Background screens:</a:t>
            </a:r>
            <a:r>
              <a:rPr sz="1300">
                <a:solidFill>
                  <a:srgbClr val="222222"/>
                </a:solidFill>
              </a:rPr>
              <a:t> if you're in a public space (coffee shop, plane, train), close PHI views and consider a privacy screen filter.</a:t>
            </a:r>
          </a:p>
        </p:txBody>
      </p:sp>
      <p:sp>
        <p:nvSpPr>
          <p:cNvPr id="11" name="TextBox 10"/>
          <p:cNvSpPr txBox="1"/>
          <p:nvPr/>
        </p:nvSpPr>
        <p:spPr>
          <a:xfrm>
            <a:off x="274320" y="6400800"/>
            <a:ext cx="5486400" cy="274320"/>
          </a:xfrm>
          <a:prstGeom prst="rect">
            <a:avLst/>
          </a:prstGeom>
          <a:noFill/>
        </p:spPr>
        <p:txBody>
          <a:bodyPr wrap="none" tIns="0" bIns="0">
            <a:spAutoFit/>
          </a:bodyPr>
          <a:lstStyle/>
          <a:p>
            <a:pPr algn="l"/>
            <a:r>
              <a:rPr sz="900">
                <a:solidFill>
                  <a:srgbClr val="606060"/>
                </a:solidFill>
              </a:rPr>
              <a:t>Kinometric LLC — HIPAA Workforce Training v1.0 — CONFIDENTIAL</a:t>
            </a:r>
          </a:p>
        </p:txBody>
      </p:sp>
      <p:sp>
        <p:nvSpPr>
          <p:cNvPr id="12" name="TextBox 11"/>
          <p:cNvSpPr txBox="1"/>
          <p:nvPr/>
        </p:nvSpPr>
        <p:spPr>
          <a:xfrm>
            <a:off x="8229600" y="6400800"/>
            <a:ext cx="914400" cy="274320"/>
          </a:xfrm>
          <a:prstGeom prst="rect">
            <a:avLst/>
          </a:prstGeom>
          <a:noFill/>
        </p:spPr>
        <p:txBody>
          <a:bodyPr wrap="none" tIns="0" bIns="0">
            <a:spAutoFit/>
          </a:bodyPr>
          <a:lstStyle/>
          <a:p>
            <a:pPr algn="r"/>
            <a:r>
              <a:rPr sz="900">
                <a:solidFill>
                  <a:srgbClr val="606060"/>
                </a:solidFill>
              </a:rPr>
              <a:t>9 / 19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